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258" r:id="rId2"/>
    <p:sldId id="266" r:id="rId3"/>
    <p:sldId id="265" r:id="rId4"/>
    <p:sldId id="267" r:id="rId5"/>
    <p:sldId id="268" r:id="rId6"/>
    <p:sldId id="271" r:id="rId7"/>
    <p:sldId id="273" r:id="rId8"/>
    <p:sldId id="270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72" r:id="rId17"/>
    <p:sldId id="274" r:id="rId18"/>
    <p:sldId id="284" r:id="rId19"/>
    <p:sldId id="286" r:id="rId20"/>
    <p:sldId id="287" r:id="rId21"/>
    <p:sldId id="27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25E5076-3810-47DD-B79F-674D7AD40C0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4616" autoAdjust="0"/>
  </p:normalViewPr>
  <p:slideViewPr>
    <p:cSldViewPr snapToGrid="0">
      <p:cViewPr varScale="1">
        <p:scale>
          <a:sx n="153" d="100"/>
          <a:sy n="153" d="100"/>
        </p:scale>
        <p:origin x="23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C0FB670-7427-4185-8511-6F36A01430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ED473D-6081-4804-9B28-4FA7D2C383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39C193-D30F-4B7A-8956-32E4F6D9D2C9}" type="datetimeFigureOut">
              <a:rPr lang="en-US" smtClean="0"/>
              <a:t>5/27/2024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B68452-BA11-400A-8E67-C003922CC3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90A332-336E-4B1B-9128-655A1F9DB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2948B1-B6D3-4578-932F-6AE7124E5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1354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6AC78B-5884-4D24-983C-916233003E85}" type="datetimeFigureOut">
              <a:rPr lang="en-US" smtClean="0"/>
              <a:t>5/27/2024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2AB528-7684-4A37-99F6-46340DCC2B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881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 userDrawn="1"/>
        </p:nvSpPr>
        <p:spPr bwMode="auto">
          <a:xfrm>
            <a:off x="11784011" y="345139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78819" y="2270908"/>
            <a:ext cx="7034362" cy="2188992"/>
          </a:xfrm>
        </p:spPr>
        <p:txBody>
          <a:bodyPr anchor="ctr" anchorCtr="0">
            <a:noAutofit/>
          </a:bodyPr>
          <a:lstStyle>
            <a:lvl1pPr algn="ctr">
              <a:lnSpc>
                <a:spcPct val="85000"/>
              </a:lnSpc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6793" y="5024051"/>
            <a:ext cx="7034362" cy="1052898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84338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F35A1469-2D5F-4CF6-9A65-876A4BCDDACA}" type="datetime8">
              <a:rPr lang="en-US" noProof="0" smtClean="0"/>
              <a:t>5/27/2024 11:58 AM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15066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72151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11549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60054D9-7800-4106-9C2D-E383D9D6A16D}"/>
              </a:ext>
            </a:extLst>
          </p:cNvPr>
          <p:cNvSpPr/>
          <p:nvPr userDrawn="1"/>
        </p:nvSpPr>
        <p:spPr>
          <a:xfrm>
            <a:off x="6901869" y="0"/>
            <a:ext cx="529336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EBBCD-CBA1-4D0B-806D-FC14D8656200}" type="datetime8">
              <a:rPr lang="en-US" noProof="0" smtClean="0"/>
              <a:t>5/27/2024 11:58 AM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46659" y="688779"/>
            <a:ext cx="5746376" cy="522307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7213600" y="280278"/>
            <a:ext cx="4641006" cy="2397608"/>
          </a:xfrm>
        </p:spPr>
        <p:txBody>
          <a:bodyPr anchor="ctr" anchorCtr="0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Freeform 6" title="Page Number Shape">
            <a:extLst>
              <a:ext uri="{FF2B5EF4-FFF2-40B4-BE49-F238E27FC236}">
                <a16:creationId xmlns:a16="http://schemas.microsoft.com/office/drawing/2014/main" id="{B162E9BD-1CEB-41D5-8DEB-7C5EDF3B01C3}"/>
              </a:ext>
            </a:extLst>
          </p:cNvPr>
          <p:cNvSpPr/>
          <p:nvPr userDrawn="1"/>
        </p:nvSpPr>
        <p:spPr bwMode="auto">
          <a:xfrm>
            <a:off x="11792583" y="35647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468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C437-5C9D-4B1A-9C56-1C544AB8146E}" type="datetime8">
              <a:rPr lang="en-US" noProof="0" smtClean="0"/>
              <a:t>5/27/2024 11:58 AM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26767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C437-5C9D-4B1A-9C56-1C544AB8146E}" type="datetime8">
              <a:rPr lang="en-US" noProof="0" smtClean="0"/>
              <a:t>5/27/2024 11:58 AM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1651A72-6E17-4CF4-8218-285FCAC88EC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181600" y="557784"/>
            <a:ext cx="6248400" cy="2307964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2A31231-1080-4CC0-9896-EF779EE27CB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65121" y="2950589"/>
            <a:ext cx="6188679" cy="2563243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03272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C437-5C9D-4B1A-9C56-1C544AB8146E}" type="datetime8">
              <a:rPr lang="en-US" noProof="0" smtClean="0"/>
              <a:t>5/27/2024 11:58 AM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9529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F2D3B-BB2C-4EA8-8616-6D874F8BB777}" type="datetime8">
              <a:rPr lang="en-US" noProof="0" smtClean="0"/>
              <a:t>5/27/2024 11:58 AM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995397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5E975-0B6B-4B58-A4AA-C8F33B87478E}" type="datetime8">
              <a:rPr lang="en-US" noProof="0" smtClean="0"/>
              <a:t>5/27/2024 11:58 AM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40368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5E975-0B6B-4B58-A4AA-C8F33B87478E}" type="datetime8">
              <a:rPr lang="en-US" noProof="0" smtClean="0"/>
              <a:t>5/27/2024 11:58 AM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3A5F786-D848-499D-B37D-96CF11DE90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555480"/>
            <a:ext cx="6246812" cy="53055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7262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0CEE1DAB-B868-4EEB-BD54-B9BAB6F58361}" type="datetime8">
              <a:rPr lang="en-US" noProof="0" smtClean="0"/>
              <a:t>5/27/2024 11:58 AM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377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88A9-102E-4111-86E0-D51E9CB704AA}" type="datetime8">
              <a:rPr lang="en-US" noProof="0" smtClean="0"/>
              <a:t>5/27/2024 11:58 AM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69934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78772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6BD67-B37A-4DEF-9054-A91A6B18355E}" type="datetime8">
              <a:rPr lang="en-US" noProof="0" smtClean="0"/>
              <a:t>5/27/2024 11:58 AM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2001" y="2981325"/>
            <a:ext cx="1866900" cy="2828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E983FCBB-03A1-486A-BDE2-92BD88EA0FC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729006" y="2981325"/>
            <a:ext cx="1866900" cy="2828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1365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3432B8B-A85D-47CE-98BC-3DF0B2F26AF4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5400" y="431747"/>
            <a:ext cx="5105400" cy="68463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088800" y="1468316"/>
            <a:ext cx="4831664" cy="3865070"/>
          </a:xfrm>
        </p:spPr>
        <p:txBody>
          <a:bodyPr anchor="ctr" anchorCtr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235B7-901B-460F-BE63-E630BF7AD92D}" type="datetime8">
              <a:rPr lang="en-US" noProof="0" smtClean="0"/>
              <a:t>5/27/2024 11:58 AM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4163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5AC8F6D-0687-481A-9761-11AB8A79722C}"/>
              </a:ext>
            </a:extLst>
          </p:cNvPr>
          <p:cNvSpPr/>
          <p:nvPr userDrawn="1"/>
        </p:nvSpPr>
        <p:spPr>
          <a:xfrm>
            <a:off x="0" y="1"/>
            <a:ext cx="12191999" cy="15474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762000" y="305678"/>
            <a:ext cx="10667998" cy="1002422"/>
          </a:xfrm>
        </p:spPr>
        <p:txBody>
          <a:bodyPr anchor="ctr" anchorCtr="0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01C1E-44EC-4ED6-87AC-7B26C9BC7568}" type="datetime8">
              <a:rPr lang="en-US" noProof="0" smtClean="0"/>
              <a:t>5/27/2024 11:58 AM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1999" y="2443527"/>
            <a:ext cx="3348000" cy="229167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Freeform 6" title="Page Number Shape">
            <a:extLst>
              <a:ext uri="{FF2B5EF4-FFF2-40B4-BE49-F238E27FC236}">
                <a16:creationId xmlns:a16="http://schemas.microsoft.com/office/drawing/2014/main" id="{0370AA61-B230-4320-8591-17B9EA527174}"/>
              </a:ext>
            </a:extLst>
          </p:cNvPr>
          <p:cNvSpPr/>
          <p:nvPr userDrawn="1"/>
        </p:nvSpPr>
        <p:spPr bwMode="auto">
          <a:xfrm>
            <a:off x="11792583" y="35647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AAC19ED-7CFA-4AF2-BE7E-6017F4B12C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AF3C3132-3E24-455C-9341-F3767C087D5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421999" y="2443527"/>
            <a:ext cx="3348000" cy="229167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A783413-0A31-4F6C-B545-866183ABB00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81999" y="2443527"/>
            <a:ext cx="3348000" cy="229167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781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 bwMode="grayWhite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C8E5ED0-7922-414F-9B0F-CA82F0A3C660}"/>
              </a:ext>
            </a:extLst>
          </p:cNvPr>
          <p:cNvSpPr/>
          <p:nvPr userDrawn="1"/>
        </p:nvSpPr>
        <p:spPr>
          <a:xfrm>
            <a:off x="0" y="1540330"/>
            <a:ext cx="12192000" cy="47156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AC8F6D-0687-481A-9761-11AB8A79722C}"/>
              </a:ext>
            </a:extLst>
          </p:cNvPr>
          <p:cNvSpPr/>
          <p:nvPr userDrawn="1"/>
        </p:nvSpPr>
        <p:spPr>
          <a:xfrm>
            <a:off x="0" y="1"/>
            <a:ext cx="12191999" cy="15474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8571" y="6314440"/>
            <a:ext cx="3814856" cy="365125"/>
          </a:xfrm>
        </p:spPr>
        <p:txBody>
          <a:bodyPr/>
          <a:lstStyle/>
          <a:p>
            <a:fld id="{4AE13B8D-7A39-483F-9092-AB66B2338492}" type="datetime8">
              <a:rPr lang="en-US" noProof="0" smtClean="0"/>
              <a:t>5/27/2024 11:58 AM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1999" y="2875327"/>
            <a:ext cx="3348000" cy="2291676"/>
          </a:xfrm>
        </p:spPr>
        <p:txBody>
          <a:bodyPr anchor="ctr" anchorCtr="0"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Freeform 6" title="Page Number Shape">
            <a:extLst>
              <a:ext uri="{FF2B5EF4-FFF2-40B4-BE49-F238E27FC236}">
                <a16:creationId xmlns:a16="http://schemas.microsoft.com/office/drawing/2014/main" id="{0370AA61-B230-4320-8591-17B9EA527174}"/>
              </a:ext>
            </a:extLst>
          </p:cNvPr>
          <p:cNvSpPr/>
          <p:nvPr userDrawn="1"/>
        </p:nvSpPr>
        <p:spPr bwMode="auto">
          <a:xfrm>
            <a:off x="11792583" y="35647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AAC19ED-7CFA-4AF2-BE7E-6017F4B12C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A783413-0A31-4F6C-B545-866183ABB00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81999" y="2875327"/>
            <a:ext cx="3348000" cy="2291676"/>
          </a:xfrm>
        </p:spPr>
        <p:txBody>
          <a:bodyPr anchor="ctr" anchorCtr="0"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4C76CE-242A-40DC-B9BA-9F6CD2FEB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761999" y="280278"/>
            <a:ext cx="10676571" cy="1002422"/>
          </a:xfrm>
        </p:spPr>
        <p:txBody>
          <a:bodyPr anchor="ctr" anchorCtr="0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6890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352848"/>
            <a:ext cx="10667998" cy="1002422"/>
          </a:xfrm>
        </p:spPr>
        <p:txBody>
          <a:bodyPr anchor="ctr" anchorCtr="0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848724" y="1534886"/>
            <a:ext cx="2581273" cy="427536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B421F-7852-47A7-8672-3F4B3DC607FF}" type="datetime8">
              <a:rPr lang="en-US" noProof="0" smtClean="0"/>
              <a:t>5/27/2024 11:58 AM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2000" y="1534886"/>
            <a:ext cx="7829550" cy="427536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7476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right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4768376-ED37-468E-9A28-4A8C73222CFB}"/>
              </a:ext>
            </a:extLst>
          </p:cNvPr>
          <p:cNvSpPr/>
          <p:nvPr userDrawn="1"/>
        </p:nvSpPr>
        <p:spPr>
          <a:xfrm>
            <a:off x="5263637" y="0"/>
            <a:ext cx="692836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CE990-BAB9-4562-95E3-50660C2796F3}" type="datetime8">
              <a:rPr lang="en-US" noProof="0" smtClean="0"/>
              <a:t>5/27/2024 11:58 AM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DEDD3AEB-5731-4BFB-B455-2CAA76BB8C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22695" y="358646"/>
            <a:ext cx="5505450" cy="5896056"/>
          </a:xfrm>
        </p:spPr>
        <p:txBody>
          <a:bodyPr anchor="ctr" anchorCtr="0">
            <a:normAutofit/>
          </a:bodyPr>
          <a:lstStyle>
            <a:lvl1pPr>
              <a:defRPr sz="2800"/>
            </a:lvl1pPr>
          </a:lstStyle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200" noProof="0">
                <a:cs typeface="Segoe UI" panose="020B0502040204020203" pitchFamily="34" charset="0"/>
              </a:rPr>
              <a:t>Edit Master text styles</a:t>
            </a:r>
          </a:p>
        </p:txBody>
      </p:sp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F054F317-CFFE-48EF-91D4-872C9FE7043D}"/>
              </a:ext>
            </a:extLst>
          </p:cNvPr>
          <p:cNvSpPr/>
          <p:nvPr userDrawn="1"/>
        </p:nvSpPr>
        <p:spPr bwMode="auto">
          <a:xfrm>
            <a:off x="11793378" y="360167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D58896D-DB7B-49E4-87EC-67CEAB2EF5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570" y="548792"/>
            <a:ext cx="3833906" cy="4952492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1192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360167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9E139DA8-D636-4336-B416-25DD0050B639}" type="datetime8">
              <a:rPr lang="en-US" noProof="0" smtClean="0"/>
              <a:t>5/27/2024 11:58 AM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871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662" r:id="rId3"/>
    <p:sldLayoutId id="2147483673" r:id="rId4"/>
    <p:sldLayoutId id="2147483677" r:id="rId5"/>
    <p:sldLayoutId id="2147483674" r:id="rId6"/>
    <p:sldLayoutId id="2147483679" r:id="rId7"/>
    <p:sldLayoutId id="2147483678" r:id="rId8"/>
    <p:sldLayoutId id="2147483676" r:id="rId9"/>
    <p:sldLayoutId id="2147483675" r:id="rId10"/>
    <p:sldLayoutId id="2147483665" r:id="rId11"/>
    <p:sldLayoutId id="2147483682" r:id="rId12"/>
    <p:sldLayoutId id="2147483681" r:id="rId13"/>
    <p:sldLayoutId id="2147483667" r:id="rId14"/>
    <p:sldLayoutId id="2147483668" r:id="rId15"/>
    <p:sldLayoutId id="2147483680" r:id="rId16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0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492569&amp;picture=learning-and-development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iimpacts.org/2015/05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acher">
            <a:extLst>
              <a:ext uri="{FF2B5EF4-FFF2-40B4-BE49-F238E27FC236}">
                <a16:creationId xmlns:a16="http://schemas.microsoft.com/office/drawing/2014/main" id="{55999741-3CB0-4E9F-9B1F-47F7BDC2D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76" y="0"/>
            <a:ext cx="12240000" cy="69066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78B3CD-9828-4280-95EC-5F9D73400FF8}"/>
              </a:ext>
            </a:extLst>
          </p:cNvPr>
          <p:cNvSpPr>
            <a:spLocks noGrp="1"/>
          </p:cNvSpPr>
          <p:nvPr>
            <p:ph type="ctrTitle"/>
          </p:nvPr>
        </p:nvSpPr>
        <p:spPr bwMode="white"/>
        <p:txBody>
          <a:bodyPr/>
          <a:lstStyle/>
          <a:p>
            <a:r>
              <a:rPr lang="en-US" sz="4000" dirty="0">
                <a:solidFill>
                  <a:schemeClr val="tx1"/>
                </a:solidFill>
              </a:rPr>
              <a:t>Impact of Higher Education and Professional Certificates on Employment and Salary Outcomes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9A3178-CB65-4687-BC8A-DBB6F3C6EF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012442" y="5883821"/>
            <a:ext cx="7034362" cy="105289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1"/>
                </a:solidFill>
                <a:cs typeface="Segoe UI" panose="020B0502040204020203" pitchFamily="34" charset="0"/>
              </a:rPr>
              <a:t>Ali El </a:t>
            </a:r>
            <a:r>
              <a:rPr lang="en-US" sz="3200" dirty="0" err="1">
                <a:solidFill>
                  <a:schemeClr val="tx1"/>
                </a:solidFill>
                <a:cs typeface="Segoe UI" panose="020B0502040204020203" pitchFamily="34" charset="0"/>
              </a:rPr>
              <a:t>Masri</a:t>
            </a:r>
            <a:r>
              <a:rPr lang="en-US" sz="3200" dirty="0">
                <a:solidFill>
                  <a:schemeClr val="tx1"/>
                </a:solidFill>
                <a:cs typeface="Segoe UI" panose="020B0502040204020203" pitchFamily="34" charset="0"/>
              </a:rPr>
              <a:t>, Pavel Makarov</a:t>
            </a:r>
          </a:p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  <a:cs typeface="Segoe UI" panose="020B0502040204020203" pitchFamily="34" charset="0"/>
              </a:rPr>
              <a:t>May, 2024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192D9B22-CA63-4CDB-8957-40947F45B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smtClean="0"/>
              <a:t>1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8C1723-6BE3-4292-90F2-43C7A22F5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 bwMode="white">
          <a:xfrm>
            <a:off x="2407627" y="1184031"/>
            <a:ext cx="7376746" cy="4149970"/>
            <a:chOff x="2989385" y="1679331"/>
            <a:chExt cx="7376746" cy="268165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FF9A4E4-33FF-4BA5-9A1C-6E8B73621BEB}"/>
                </a:ext>
              </a:extLst>
            </p:cNvPr>
            <p:cNvCxnSpPr/>
            <p:nvPr/>
          </p:nvCxnSpPr>
          <p:spPr bwMode="white">
            <a:xfrm>
              <a:off x="2989385" y="1679331"/>
              <a:ext cx="7376746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9168D7F-9049-4135-9731-02DB8D3CD4C9}"/>
                </a:ext>
              </a:extLst>
            </p:cNvPr>
            <p:cNvCxnSpPr/>
            <p:nvPr/>
          </p:nvCxnSpPr>
          <p:spPr bwMode="white">
            <a:xfrm>
              <a:off x="10366130" y="1688123"/>
              <a:ext cx="0" cy="2672862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19D412-8FFA-4958-A76C-EB9E1F690AD9}"/>
                </a:ext>
              </a:extLst>
            </p:cNvPr>
            <p:cNvCxnSpPr/>
            <p:nvPr/>
          </p:nvCxnSpPr>
          <p:spPr bwMode="white">
            <a:xfrm>
              <a:off x="2989385" y="1679331"/>
              <a:ext cx="0" cy="267480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85B0E36-8696-452F-958E-984FBF104D99}"/>
                </a:ext>
              </a:extLst>
            </p:cNvPr>
            <p:cNvCxnSpPr/>
            <p:nvPr/>
          </p:nvCxnSpPr>
          <p:spPr bwMode="white">
            <a:xfrm>
              <a:off x="2989385" y="4354131"/>
              <a:ext cx="1740877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3F49821-5888-450B-ABA1-D4D7B73EC2AB}"/>
                </a:ext>
              </a:extLst>
            </p:cNvPr>
            <p:cNvCxnSpPr/>
            <p:nvPr/>
          </p:nvCxnSpPr>
          <p:spPr bwMode="white">
            <a:xfrm>
              <a:off x="8625254" y="4360985"/>
              <a:ext cx="1740877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7516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BD8586-4DD6-34FD-E93A-51BB641E3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3601" y="1905878"/>
            <a:ext cx="4641006" cy="2397608"/>
          </a:xfrm>
        </p:spPr>
        <p:txBody>
          <a:bodyPr/>
          <a:lstStyle/>
          <a:p>
            <a:r>
              <a:rPr lang="en-US" dirty="0"/>
              <a:t>Visualizations</a:t>
            </a:r>
            <a:br>
              <a:rPr lang="en-US" dirty="0"/>
            </a:br>
            <a:r>
              <a:rPr lang="en-US" dirty="0"/>
              <a:t>and EDA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C8828E5-9AA5-1772-96A7-F7C333E7D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50" y="349134"/>
            <a:ext cx="6367074" cy="577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8B5DAA-984B-5BF0-F01B-8A2ADD5C2489}"/>
              </a:ext>
            </a:extLst>
          </p:cNvPr>
          <p:cNvSpPr txBox="1"/>
          <p:nvPr/>
        </p:nvSpPr>
        <p:spPr>
          <a:xfrm>
            <a:off x="572327" y="4690460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~8000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2B1B59-2968-198D-89C6-D9FF604A9A6B}"/>
              </a:ext>
            </a:extLst>
          </p:cNvPr>
          <p:cNvSpPr/>
          <p:nvPr/>
        </p:nvSpPr>
        <p:spPr>
          <a:xfrm>
            <a:off x="6194120" y="626303"/>
            <a:ext cx="215030" cy="4822520"/>
          </a:xfrm>
          <a:prstGeom prst="rect">
            <a:avLst/>
          </a:prstGeom>
          <a:noFill/>
          <a:ln w="19050">
            <a:solidFill>
              <a:srgbClr val="00B05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4BE097-B269-D180-CACC-1515295EDCC4}"/>
              </a:ext>
            </a:extLst>
          </p:cNvPr>
          <p:cNvSpPr txBox="1"/>
          <p:nvPr/>
        </p:nvSpPr>
        <p:spPr>
          <a:xfrm>
            <a:off x="1400271" y="-20198"/>
            <a:ext cx="3580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Compensation by Country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AD3D62-683D-41E6-BE5E-E4CEA506CD3E}"/>
              </a:ext>
            </a:extLst>
          </p:cNvPr>
          <p:cNvSpPr/>
          <p:nvPr/>
        </p:nvSpPr>
        <p:spPr>
          <a:xfrm>
            <a:off x="3050088" y="348949"/>
            <a:ext cx="1290181" cy="8319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FBF0F9-DFA2-0348-B987-E89D93ED0DF9}"/>
              </a:ext>
            </a:extLst>
          </p:cNvPr>
          <p:cNvSpPr/>
          <p:nvPr/>
        </p:nvSpPr>
        <p:spPr>
          <a:xfrm>
            <a:off x="2951967" y="6023240"/>
            <a:ext cx="1290181" cy="8319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763E36-6B98-3444-F7B7-7E34F6611A61}"/>
              </a:ext>
            </a:extLst>
          </p:cNvPr>
          <p:cNvSpPr/>
          <p:nvPr/>
        </p:nvSpPr>
        <p:spPr>
          <a:xfrm rot="16200000">
            <a:off x="-290341" y="2812402"/>
            <a:ext cx="1290181" cy="8319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2DE2C8-80BC-46CC-5727-BBEFE61FC08D}"/>
              </a:ext>
            </a:extLst>
          </p:cNvPr>
          <p:cNvSpPr txBox="1"/>
          <p:nvPr/>
        </p:nvSpPr>
        <p:spPr>
          <a:xfrm>
            <a:off x="3249622" y="5884740"/>
            <a:ext cx="6948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Country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F68815-BD63-B145-B7FF-F389D0767D24}"/>
              </a:ext>
            </a:extLst>
          </p:cNvPr>
          <p:cNvSpPr txBox="1"/>
          <p:nvPr/>
        </p:nvSpPr>
        <p:spPr>
          <a:xfrm rot="16200000">
            <a:off x="-711339" y="2620871"/>
            <a:ext cx="19324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Average Compensation ($)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C0D939-0F3D-2CE3-634B-9825DBBBC40E}"/>
              </a:ext>
            </a:extLst>
          </p:cNvPr>
          <p:cNvSpPr txBox="1"/>
          <p:nvPr/>
        </p:nvSpPr>
        <p:spPr>
          <a:xfrm>
            <a:off x="4660049" y="507304"/>
            <a:ext cx="1518313" cy="277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More than 100,000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C93860-8577-67BF-7F95-F3A327BF95F6}"/>
              </a:ext>
            </a:extLst>
          </p:cNvPr>
          <p:cNvSpPr txBox="1"/>
          <p:nvPr/>
        </p:nvSpPr>
        <p:spPr>
          <a:xfrm>
            <a:off x="254887" y="6350696"/>
            <a:ext cx="5381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Country has a large effect on the total compensation</a:t>
            </a:r>
          </a:p>
        </p:txBody>
      </p:sp>
    </p:spTree>
    <p:extLst>
      <p:ext uri="{BB962C8B-B14F-4D97-AF65-F5344CB8AC3E}">
        <p14:creationId xmlns:p14="http://schemas.microsoft.com/office/powerpoint/2010/main" val="95532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BD8586-4DD6-34FD-E93A-51BB641E3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3601" y="1905878"/>
            <a:ext cx="4641006" cy="2397608"/>
          </a:xfrm>
        </p:spPr>
        <p:txBody>
          <a:bodyPr/>
          <a:lstStyle/>
          <a:p>
            <a:r>
              <a:rPr lang="en-US" dirty="0"/>
              <a:t>Visualizations</a:t>
            </a:r>
            <a:br>
              <a:rPr lang="en-US" dirty="0"/>
            </a:br>
            <a:r>
              <a:rPr lang="en-US" dirty="0"/>
              <a:t>and EDA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3E6023B-EC58-C7C7-13B1-1A4FFE699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3" y="1013481"/>
            <a:ext cx="6219982" cy="499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CCCC9A-A173-DAAE-72F9-A833B61BCEAA}"/>
              </a:ext>
            </a:extLst>
          </p:cNvPr>
          <p:cNvSpPr txBox="1"/>
          <p:nvPr/>
        </p:nvSpPr>
        <p:spPr>
          <a:xfrm>
            <a:off x="1656958" y="625360"/>
            <a:ext cx="3628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Compensation by Job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26E78C-089E-FEBC-FD41-DD63E6F04055}"/>
              </a:ext>
            </a:extLst>
          </p:cNvPr>
          <p:cNvSpPr/>
          <p:nvPr/>
        </p:nvSpPr>
        <p:spPr>
          <a:xfrm>
            <a:off x="2949880" y="1051059"/>
            <a:ext cx="1290181" cy="8319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B50399-B728-819B-8682-B1007DDA9810}"/>
              </a:ext>
            </a:extLst>
          </p:cNvPr>
          <p:cNvSpPr/>
          <p:nvPr/>
        </p:nvSpPr>
        <p:spPr>
          <a:xfrm>
            <a:off x="2870548" y="5904894"/>
            <a:ext cx="1290181" cy="8319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F5FFEF-6D47-DFE0-ADA6-84CCEF741AC1}"/>
              </a:ext>
            </a:extLst>
          </p:cNvPr>
          <p:cNvSpPr/>
          <p:nvPr/>
        </p:nvSpPr>
        <p:spPr>
          <a:xfrm rot="16200000">
            <a:off x="-221293" y="2850221"/>
            <a:ext cx="1290181" cy="8319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A9DCC8-619B-604F-E05C-0E169E74FAC5}"/>
              </a:ext>
            </a:extLst>
          </p:cNvPr>
          <p:cNvSpPr txBox="1"/>
          <p:nvPr/>
        </p:nvSpPr>
        <p:spPr>
          <a:xfrm>
            <a:off x="3168203" y="5711094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Job 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BD2931-7B49-1B13-5AF9-45EA6CF8C75A}"/>
              </a:ext>
            </a:extLst>
          </p:cNvPr>
          <p:cNvSpPr txBox="1"/>
          <p:nvPr/>
        </p:nvSpPr>
        <p:spPr>
          <a:xfrm rot="16200000">
            <a:off x="-639328" y="2726446"/>
            <a:ext cx="19324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Average Compensation ($)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845331-772F-E426-4D68-7288C009D477}"/>
              </a:ext>
            </a:extLst>
          </p:cNvPr>
          <p:cNvSpPr txBox="1"/>
          <p:nvPr/>
        </p:nvSpPr>
        <p:spPr>
          <a:xfrm>
            <a:off x="98990" y="6251400"/>
            <a:ext cx="4823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Student</a:t>
            </a:r>
            <a:r>
              <a:rPr lang="en-US" sz="1200" dirty="0"/>
              <a:t> is the lowest paid position, and </a:t>
            </a:r>
            <a:r>
              <a:rPr lang="en-US" sz="1200" dirty="0">
                <a:solidFill>
                  <a:srgbClr val="00B050"/>
                </a:solidFill>
              </a:rPr>
              <a:t>CEO, Predictive Modeler, </a:t>
            </a:r>
          </a:p>
          <a:p>
            <a:r>
              <a:rPr lang="en-US" sz="1200" dirty="0">
                <a:solidFill>
                  <a:srgbClr val="00B050"/>
                </a:solidFill>
              </a:rPr>
              <a:t>and Operations Research Practitioner </a:t>
            </a:r>
            <a:r>
              <a:rPr lang="en-US" sz="1200" dirty="0"/>
              <a:t>are among the highest paid jobs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92EA20-9764-1A6E-73DB-61616135E4F9}"/>
              </a:ext>
            </a:extLst>
          </p:cNvPr>
          <p:cNvSpPr/>
          <p:nvPr/>
        </p:nvSpPr>
        <p:spPr>
          <a:xfrm>
            <a:off x="952500" y="4179183"/>
            <a:ext cx="190500" cy="456317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C3ED8A-3465-FFB8-25E5-991C4DD7646B}"/>
              </a:ext>
            </a:extLst>
          </p:cNvPr>
          <p:cNvSpPr/>
          <p:nvPr/>
        </p:nvSpPr>
        <p:spPr>
          <a:xfrm>
            <a:off x="5734050" y="1263650"/>
            <a:ext cx="546100" cy="3371849"/>
          </a:xfrm>
          <a:prstGeom prst="rect">
            <a:avLst/>
          </a:prstGeom>
          <a:noFill/>
          <a:ln w="12700">
            <a:solidFill>
              <a:srgbClr val="00B05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273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BD8586-4DD6-34FD-E93A-51BB641E3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3601" y="1905878"/>
            <a:ext cx="4641006" cy="2397608"/>
          </a:xfrm>
        </p:spPr>
        <p:txBody>
          <a:bodyPr/>
          <a:lstStyle/>
          <a:p>
            <a:r>
              <a:rPr lang="en-US" dirty="0"/>
              <a:t>Visualizations</a:t>
            </a:r>
            <a:br>
              <a:rPr lang="en-US" dirty="0"/>
            </a:br>
            <a:r>
              <a:rPr lang="en-US" dirty="0"/>
              <a:t>and EDA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0900309-56C8-FFAF-F846-81F362CC2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42" y="561119"/>
            <a:ext cx="5571608" cy="556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EE19FDE-EC4C-C71D-2E8E-5F646914292C}"/>
              </a:ext>
            </a:extLst>
          </p:cNvPr>
          <p:cNvSpPr/>
          <p:nvPr/>
        </p:nvSpPr>
        <p:spPr>
          <a:xfrm rot="16200000">
            <a:off x="-128895" y="2809004"/>
            <a:ext cx="1290181" cy="12330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3843C9-A8BB-6812-C09A-0F61EBA68DAF}"/>
              </a:ext>
            </a:extLst>
          </p:cNvPr>
          <p:cNvSpPr/>
          <p:nvPr/>
        </p:nvSpPr>
        <p:spPr>
          <a:xfrm>
            <a:off x="2789812" y="6000406"/>
            <a:ext cx="1290181" cy="12330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194D0B-C7A9-CA2F-E669-FE124DFD0D03}"/>
              </a:ext>
            </a:extLst>
          </p:cNvPr>
          <p:cNvSpPr/>
          <p:nvPr/>
        </p:nvSpPr>
        <p:spPr>
          <a:xfrm>
            <a:off x="1956514" y="547770"/>
            <a:ext cx="2850436" cy="12330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D7D665-6018-BB7D-5EE0-6F541BA8CF25}"/>
              </a:ext>
            </a:extLst>
          </p:cNvPr>
          <p:cNvSpPr txBox="1"/>
          <p:nvPr/>
        </p:nvSpPr>
        <p:spPr>
          <a:xfrm>
            <a:off x="258248" y="270870"/>
            <a:ext cx="6091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Average Compensation by Job Title with respect to education status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87CFB3-AFE7-6502-3F2C-8B9E7F191ED0}"/>
              </a:ext>
            </a:extLst>
          </p:cNvPr>
          <p:cNvSpPr txBox="1"/>
          <p:nvPr/>
        </p:nvSpPr>
        <p:spPr>
          <a:xfrm>
            <a:off x="3020094" y="5846715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Job 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173F84-33C3-A8E9-CE9B-F6DA664E7C27}"/>
              </a:ext>
            </a:extLst>
          </p:cNvPr>
          <p:cNvSpPr txBox="1"/>
          <p:nvPr/>
        </p:nvSpPr>
        <p:spPr>
          <a:xfrm rot="16200000">
            <a:off x="-639328" y="2726446"/>
            <a:ext cx="19324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Average Compensation ($)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C863B4-9328-A3DA-08D5-3F9E0386B44F}"/>
              </a:ext>
            </a:extLst>
          </p:cNvPr>
          <p:cNvSpPr txBox="1"/>
          <p:nvPr/>
        </p:nvSpPr>
        <p:spPr>
          <a:xfrm>
            <a:off x="258248" y="6402464"/>
            <a:ext cx="569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 average people with the higher education earn more</a:t>
            </a:r>
          </a:p>
        </p:txBody>
      </p:sp>
    </p:spTree>
    <p:extLst>
      <p:ext uri="{BB962C8B-B14F-4D97-AF65-F5344CB8AC3E}">
        <p14:creationId xmlns:p14="http://schemas.microsoft.com/office/powerpoint/2010/main" val="686619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BD8586-4DD6-34FD-E93A-51BB641E3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3601" y="1905878"/>
            <a:ext cx="4641006" cy="2397608"/>
          </a:xfrm>
        </p:spPr>
        <p:txBody>
          <a:bodyPr/>
          <a:lstStyle/>
          <a:p>
            <a:r>
              <a:rPr lang="en-US" dirty="0"/>
              <a:t>Visualizations</a:t>
            </a:r>
            <a:br>
              <a:rPr lang="en-US" dirty="0"/>
            </a:br>
            <a:r>
              <a:rPr lang="en-US" dirty="0"/>
              <a:t>and EDA</a:t>
            </a:r>
          </a:p>
        </p:txBody>
      </p:sp>
      <p:pic>
        <p:nvPicPr>
          <p:cNvPr id="2" name="Picture 1" descr="A graph of a graph of a document&#10;&#10;Description automatically generated with medium confidence">
            <a:extLst>
              <a:ext uri="{FF2B5EF4-FFF2-40B4-BE49-F238E27FC236}">
                <a16:creationId xmlns:a16="http://schemas.microsoft.com/office/drawing/2014/main" id="{2E265B24-C602-6B9F-A17F-D6C8BD10A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6922007" cy="61539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41C2CB-995F-44A0-012A-36E3D559F3C7}"/>
              </a:ext>
            </a:extLst>
          </p:cNvPr>
          <p:cNvSpPr txBox="1"/>
          <p:nvPr/>
        </p:nvSpPr>
        <p:spPr>
          <a:xfrm>
            <a:off x="0" y="6263640"/>
            <a:ext cx="6922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n>
                  <a:noFill/>
                </a:ln>
                <a:effectLst/>
                <a:ea typeface="Aptos" panose="020B0004020202020204" pitchFamily="34" charset="0"/>
              </a:rPr>
              <a:t>Non-educated without certificates group has the highest proportion of those not in the labor force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925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BD8586-4DD6-34FD-E93A-51BB641E3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3601" y="1905878"/>
            <a:ext cx="4641006" cy="2397608"/>
          </a:xfrm>
        </p:spPr>
        <p:txBody>
          <a:bodyPr/>
          <a:lstStyle/>
          <a:p>
            <a:r>
              <a:rPr lang="en-US" dirty="0"/>
              <a:t>Visualizations</a:t>
            </a:r>
            <a:br>
              <a:rPr lang="en-US" dirty="0"/>
            </a:br>
            <a:r>
              <a:rPr lang="en-US" dirty="0"/>
              <a:t>and EDA</a:t>
            </a:r>
          </a:p>
        </p:txBody>
      </p:sp>
      <p:pic>
        <p:nvPicPr>
          <p:cNvPr id="2" name="Picture 1" descr="A graph of blue rectangular bars&#10;&#10;Description automatically generated">
            <a:extLst>
              <a:ext uri="{FF2B5EF4-FFF2-40B4-BE49-F238E27FC236}">
                <a16:creationId xmlns:a16="http://schemas.microsoft.com/office/drawing/2014/main" id="{534CB9FC-72C5-AEDA-2FB8-C1861D6BF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85432" cy="53583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9A2AAF-5CC3-6580-4F2D-9049308ACAF0}"/>
              </a:ext>
            </a:extLst>
          </p:cNvPr>
          <p:cNvSpPr txBox="1"/>
          <p:nvPr/>
        </p:nvSpPr>
        <p:spPr>
          <a:xfrm>
            <a:off x="0" y="6211669"/>
            <a:ext cx="6803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n>
                  <a:noFill/>
                </a:ln>
                <a:effectLst/>
                <a:ea typeface="Aptos" panose="020B0004020202020204" pitchFamily="34" charset="0"/>
              </a:rPr>
              <a:t>The earnings drop significantly for non-educated individuals, with those holding certificates earning more than those without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951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BD8586-4DD6-34FD-E93A-51BB641E3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3601" y="1905878"/>
            <a:ext cx="4641006" cy="2397608"/>
          </a:xfrm>
        </p:spPr>
        <p:txBody>
          <a:bodyPr/>
          <a:lstStyle/>
          <a:p>
            <a:r>
              <a:rPr lang="en-US" dirty="0"/>
              <a:t>Visualizations</a:t>
            </a:r>
            <a:br>
              <a:rPr lang="en-US" dirty="0"/>
            </a:br>
            <a:r>
              <a:rPr lang="en-US" dirty="0"/>
              <a:t>and EDA</a:t>
            </a:r>
          </a:p>
        </p:txBody>
      </p:sp>
      <p:pic>
        <p:nvPicPr>
          <p:cNvPr id="2" name="Picture 1" descr="A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06E95496-3C85-2716-1D4A-A0548120F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591"/>
            <a:ext cx="6894576" cy="57365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0588DB-71AF-DFAE-C1EE-2B380210763F}"/>
              </a:ext>
            </a:extLst>
          </p:cNvPr>
          <p:cNvSpPr txBox="1"/>
          <p:nvPr/>
        </p:nvSpPr>
        <p:spPr>
          <a:xfrm>
            <a:off x="0" y="6211669"/>
            <a:ext cx="689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Except for those with a Doctorate Degree, obtaining a certification enhances your chance of earning a higher income. </a:t>
            </a:r>
          </a:p>
        </p:txBody>
      </p:sp>
    </p:spTree>
    <p:extLst>
      <p:ext uri="{BB962C8B-B14F-4D97-AF65-F5344CB8AC3E}">
        <p14:creationId xmlns:p14="http://schemas.microsoft.com/office/powerpoint/2010/main" val="2766158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C46EC-1FC7-4065-BC98-F8A55E539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53" y="1868328"/>
            <a:ext cx="4494288" cy="78565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Model Selection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7C97F-7FE7-C22F-21FF-445EBB9316E9}"/>
              </a:ext>
            </a:extLst>
          </p:cNvPr>
          <p:cNvSpPr txBox="1"/>
          <p:nvPr/>
        </p:nvSpPr>
        <p:spPr>
          <a:xfrm>
            <a:off x="5787025" y="1296444"/>
            <a:ext cx="65323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Supervised Approach: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-Decision tree</a:t>
            </a:r>
          </a:p>
          <a:p>
            <a:r>
              <a:rPr lang="en-US" dirty="0"/>
              <a:t>-Random Forest</a:t>
            </a:r>
          </a:p>
          <a:p>
            <a:r>
              <a:rPr lang="en-US" dirty="0"/>
              <a:t>-XG Boost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56AA3A-7755-21FD-4115-41BF4D1A6CBD}"/>
              </a:ext>
            </a:extLst>
          </p:cNvPr>
          <p:cNvSpPr txBox="1"/>
          <p:nvPr/>
        </p:nvSpPr>
        <p:spPr>
          <a:xfrm>
            <a:off x="5787024" y="3759896"/>
            <a:ext cx="65323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Unsupervised approach:</a:t>
            </a:r>
          </a:p>
          <a:p>
            <a:endParaRPr lang="en-US" dirty="0"/>
          </a:p>
          <a:p>
            <a:r>
              <a:rPr lang="en-US" dirty="0"/>
              <a:t>-Uniform Manifold Approximation and Projection for </a:t>
            </a:r>
          </a:p>
          <a:p>
            <a:r>
              <a:rPr lang="en-US" dirty="0"/>
              <a:t>Dimension Reduction- UMAP</a:t>
            </a:r>
          </a:p>
          <a:p>
            <a:endParaRPr lang="en-US" dirty="0"/>
          </a:p>
          <a:p>
            <a:r>
              <a:rPr lang="en-US" dirty="0"/>
              <a:t>-Hierarchical Density-Based Spatial Clustering of Applications</a:t>
            </a:r>
          </a:p>
          <a:p>
            <a:r>
              <a:rPr lang="en-US" dirty="0"/>
              <a:t>With Noise- HDBSCAN</a:t>
            </a:r>
          </a:p>
        </p:txBody>
      </p:sp>
    </p:spTree>
    <p:extLst>
      <p:ext uri="{BB962C8B-B14F-4D97-AF65-F5344CB8AC3E}">
        <p14:creationId xmlns:p14="http://schemas.microsoft.com/office/powerpoint/2010/main" val="4121870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C46EC-1FC7-4065-BC98-F8A55E539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425" y="1265449"/>
            <a:ext cx="5748337" cy="58875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Model Description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362CFA-BC53-B9D1-FA05-39EA3D10E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38" y="483797"/>
            <a:ext cx="3427913" cy="158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7806A3-E9E5-9A73-27EB-234891E7C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72" y="4255133"/>
            <a:ext cx="3496479" cy="18943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B17252-33DC-9077-3A15-5024424D6E3C}"/>
              </a:ext>
            </a:extLst>
          </p:cNvPr>
          <p:cNvSpPr txBox="1"/>
          <p:nvPr/>
        </p:nvSpPr>
        <p:spPr>
          <a:xfrm>
            <a:off x="5919306" y="2245013"/>
            <a:ext cx="610076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Fitting 5 folds for each of 1296 candidates, </a:t>
            </a:r>
            <a:r>
              <a:rPr lang="en-US" sz="1400" dirty="0" err="1"/>
              <a:t>totalling</a:t>
            </a:r>
            <a:r>
              <a:rPr lang="en-US" sz="1400" dirty="0"/>
              <a:t> 6480 fits</a:t>
            </a:r>
          </a:p>
          <a:p>
            <a:r>
              <a:rPr lang="en-US" sz="1400" dirty="0"/>
              <a:t>GridSearchCV(cv=5, estimator=</a:t>
            </a:r>
            <a:r>
              <a:rPr lang="en-US" sz="1400" dirty="0" err="1"/>
              <a:t>RandomForestRegressor</a:t>
            </a:r>
            <a:r>
              <a:rPr lang="en-US" sz="1400" dirty="0"/>
              <a:t>(</a:t>
            </a:r>
            <a:r>
              <a:rPr lang="en-US" sz="1400" dirty="0" err="1"/>
              <a:t>random_state</a:t>
            </a:r>
            <a:r>
              <a:rPr lang="en-US" sz="1400" dirty="0"/>
              <a:t>=42), </a:t>
            </a:r>
            <a:r>
              <a:rPr lang="en-US" sz="1400" dirty="0" err="1"/>
              <a:t>n_jobs</a:t>
            </a:r>
            <a:r>
              <a:rPr lang="en-US" sz="1400" dirty="0"/>
              <a:t>=-1,</a:t>
            </a:r>
          </a:p>
          <a:p>
            <a:r>
              <a:rPr lang="en-US" sz="1400" dirty="0"/>
              <a:t>             </a:t>
            </a:r>
            <a:r>
              <a:rPr lang="en-US" sz="1400" dirty="0" err="1"/>
              <a:t>param_grid</a:t>
            </a:r>
            <a:r>
              <a:rPr lang="en-US" sz="1400" dirty="0"/>
              <a:t>={'</a:t>
            </a:r>
            <a:r>
              <a:rPr lang="en-US" sz="1400" dirty="0" err="1"/>
              <a:t>max_depth</a:t>
            </a:r>
            <a:r>
              <a:rPr lang="en-US" sz="1400" dirty="0"/>
              <a:t>': [None, 10, 40],</a:t>
            </a:r>
          </a:p>
          <a:p>
            <a:r>
              <a:rPr lang="en-US" sz="1400" dirty="0"/>
              <a:t>                         '</a:t>
            </a:r>
            <a:r>
              <a:rPr lang="en-US" sz="1400" dirty="0" err="1"/>
              <a:t>max_features</a:t>
            </a:r>
            <a:r>
              <a:rPr lang="en-US" sz="1400" dirty="0"/>
              <a:t>': ['auto', 'sqrt', 'log2'],</a:t>
            </a:r>
          </a:p>
          <a:p>
            <a:r>
              <a:rPr lang="en-US" sz="1400" dirty="0"/>
              <a:t>                         '</a:t>
            </a:r>
            <a:r>
              <a:rPr lang="en-US" sz="1400" dirty="0" err="1"/>
              <a:t>max_leaf_nodes</a:t>
            </a:r>
            <a:r>
              <a:rPr lang="en-US" sz="1400" dirty="0"/>
              <a:t>': [None, 10, 30],</a:t>
            </a:r>
          </a:p>
          <a:p>
            <a:r>
              <a:rPr lang="en-US" sz="1400" dirty="0"/>
              <a:t>                         '</a:t>
            </a:r>
            <a:r>
              <a:rPr lang="en-US" sz="1400" dirty="0" err="1"/>
              <a:t>min_impurity_decrease</a:t>
            </a:r>
            <a:r>
              <a:rPr lang="en-US" sz="1400" dirty="0"/>
              <a:t>': [0.0, 0.2],</a:t>
            </a:r>
          </a:p>
          <a:p>
            <a:r>
              <a:rPr lang="en-US" sz="1400" dirty="0"/>
              <a:t>                         '</a:t>
            </a:r>
            <a:r>
              <a:rPr lang="en-US" sz="1400" dirty="0" err="1"/>
              <a:t>min_samples_leaf</a:t>
            </a:r>
            <a:r>
              <a:rPr lang="en-US" sz="1400" dirty="0"/>
              <a:t>': [1, 2, 4, 5],</a:t>
            </a:r>
          </a:p>
          <a:p>
            <a:r>
              <a:rPr lang="en-US" sz="1400" dirty="0"/>
              <a:t>                         '</a:t>
            </a:r>
            <a:r>
              <a:rPr lang="en-US" sz="1400" dirty="0" err="1"/>
              <a:t>min_samples_split</a:t>
            </a:r>
            <a:r>
              <a:rPr lang="en-US" sz="1400" dirty="0"/>
              <a:t>': [2, 20],</a:t>
            </a:r>
          </a:p>
          <a:p>
            <a:r>
              <a:rPr lang="en-US" sz="1400" dirty="0"/>
              <a:t>                         '</a:t>
            </a:r>
            <a:r>
              <a:rPr lang="en-US" sz="1400" dirty="0" err="1"/>
              <a:t>n_estimators</a:t>
            </a:r>
            <a:r>
              <a:rPr lang="en-US" sz="1400" dirty="0"/>
              <a:t>': [10, 300, 500]},</a:t>
            </a:r>
          </a:p>
          <a:p>
            <a:r>
              <a:rPr lang="en-US" sz="1400" dirty="0"/>
              <a:t>             scoring='r2', verbose=10)</a:t>
            </a:r>
          </a:p>
          <a:p>
            <a:endParaRPr lang="en-US" sz="1400" dirty="0"/>
          </a:p>
          <a:p>
            <a:r>
              <a:rPr lang="en-US" sz="1400" dirty="0"/>
              <a:t>R-squared value of the </a:t>
            </a:r>
            <a:r>
              <a:rPr lang="en-US" sz="1400" dirty="0" err="1"/>
              <a:t>RandomForest</a:t>
            </a:r>
            <a:r>
              <a:rPr lang="en-US" sz="1400" dirty="0"/>
              <a:t> model with a grid search cross validation is -  0.48223959307287834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25940D82-5DF2-08EF-6BBE-973AA53E6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38" y="2260633"/>
            <a:ext cx="3427913" cy="177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02113C-1F3B-6ACF-6214-F0195EEA1FDE}"/>
              </a:ext>
            </a:extLst>
          </p:cNvPr>
          <p:cNvSpPr txBox="1"/>
          <p:nvPr/>
        </p:nvSpPr>
        <p:spPr>
          <a:xfrm>
            <a:off x="387350" y="82563"/>
            <a:ext cx="42176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Extracted Feature Importance Ranked from the Decision Tree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673A01-70BC-D003-1FAC-A42B87845046}"/>
              </a:ext>
            </a:extLst>
          </p:cNvPr>
          <p:cNvSpPr/>
          <p:nvPr/>
        </p:nvSpPr>
        <p:spPr>
          <a:xfrm>
            <a:off x="1447800" y="1119188"/>
            <a:ext cx="2711450" cy="735012"/>
          </a:xfrm>
          <a:prstGeom prst="rect">
            <a:avLst/>
          </a:prstGeom>
          <a:noFill/>
          <a:ln w="12700">
            <a:solidFill>
              <a:srgbClr val="00B05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C4DC39-30DC-8615-3AA1-07B62B0DF83A}"/>
              </a:ext>
            </a:extLst>
          </p:cNvPr>
          <p:cNvSpPr/>
          <p:nvPr/>
        </p:nvSpPr>
        <p:spPr>
          <a:xfrm>
            <a:off x="782238" y="5361282"/>
            <a:ext cx="2491981" cy="413250"/>
          </a:xfrm>
          <a:prstGeom prst="rect">
            <a:avLst/>
          </a:prstGeom>
          <a:noFill/>
          <a:ln w="12700">
            <a:solidFill>
              <a:srgbClr val="00B05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DC8352-2322-5B35-3953-BB607A85BD4C}"/>
              </a:ext>
            </a:extLst>
          </p:cNvPr>
          <p:cNvSpPr/>
          <p:nvPr/>
        </p:nvSpPr>
        <p:spPr>
          <a:xfrm>
            <a:off x="909931" y="3583782"/>
            <a:ext cx="3427913" cy="431007"/>
          </a:xfrm>
          <a:prstGeom prst="rect">
            <a:avLst/>
          </a:prstGeom>
          <a:noFill/>
          <a:ln w="12700">
            <a:solidFill>
              <a:srgbClr val="00B05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5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C46EC-1FC7-4065-BC98-F8A55E539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945" y="1113876"/>
            <a:ext cx="5066779" cy="78565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Model Description</a:t>
            </a:r>
            <a:endParaRPr lang="en-US" dirty="0"/>
          </a:p>
        </p:txBody>
      </p:sp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8E0DA2B7-C6A3-2B37-EBD9-29EA3A878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63825"/>
            <a:ext cx="5248656" cy="30449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734AA8-8522-7B4A-577D-839A7C30B5BA}"/>
              </a:ext>
            </a:extLst>
          </p:cNvPr>
          <p:cNvSpPr txBox="1"/>
          <p:nvPr/>
        </p:nvSpPr>
        <p:spPr>
          <a:xfrm>
            <a:off x="6501384" y="2392347"/>
            <a:ext cx="604418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.HDBSCAN(</a:t>
            </a:r>
            <a:r>
              <a:rPr lang="en-US" sz="1400" dirty="0" err="1"/>
              <a:t>min_cluster_size</a:t>
            </a:r>
            <a:r>
              <a:rPr lang="en-US" sz="1400" dirty="0"/>
              <a:t>=4000,</a:t>
            </a:r>
          </a:p>
          <a:p>
            <a:r>
              <a:rPr lang="en-US" sz="1400" dirty="0"/>
              <a:t>                   </a:t>
            </a:r>
            <a:r>
              <a:rPr lang="en-US" sz="1400" dirty="0" err="1"/>
              <a:t>min_samples</a:t>
            </a:r>
            <a:r>
              <a:rPr lang="en-US" sz="1400" dirty="0"/>
              <a:t>=3000, </a:t>
            </a:r>
          </a:p>
          <a:p>
            <a:r>
              <a:rPr lang="en-US" sz="1400" dirty="0"/>
              <a:t>                   </a:t>
            </a:r>
            <a:r>
              <a:rPr lang="en-US" sz="1400" dirty="0" err="1"/>
              <a:t>cluster_selection_epsilon</a:t>
            </a:r>
            <a:r>
              <a:rPr lang="en-US" sz="1400" dirty="0"/>
              <a:t>=0.3)</a:t>
            </a:r>
          </a:p>
          <a:p>
            <a:endParaRPr lang="en-US" sz="1400" dirty="0"/>
          </a:p>
          <a:p>
            <a:r>
              <a:rPr lang="en-US" sz="1400" dirty="0"/>
              <a:t>reducer = </a:t>
            </a:r>
            <a:r>
              <a:rPr lang="en-US" sz="1400" dirty="0" err="1"/>
              <a:t>umap.UMAP</a:t>
            </a:r>
            <a:r>
              <a:rPr lang="en-US" sz="1400" dirty="0"/>
              <a:t>(</a:t>
            </a:r>
            <a:r>
              <a:rPr lang="en-US" sz="1400" dirty="0" err="1"/>
              <a:t>n_neighbors</a:t>
            </a:r>
            <a:r>
              <a:rPr lang="en-US" sz="1400" dirty="0"/>
              <a:t>=50, </a:t>
            </a:r>
            <a:r>
              <a:rPr lang="en-US" sz="1400" dirty="0" err="1"/>
              <a:t>n_components</a:t>
            </a:r>
            <a:r>
              <a:rPr lang="en-US" sz="1400" dirty="0"/>
              <a:t>=7, </a:t>
            </a:r>
            <a:r>
              <a:rPr lang="en-US" sz="1400" dirty="0" err="1"/>
              <a:t>min_dist</a:t>
            </a:r>
            <a:r>
              <a:rPr lang="en-US" sz="1400" dirty="0"/>
              <a:t>=0.0)</a:t>
            </a:r>
          </a:p>
          <a:p>
            <a:endParaRPr lang="en-US" sz="1400" dirty="0"/>
          </a:p>
          <a:p>
            <a:r>
              <a:rPr lang="en-US" sz="1400" dirty="0"/>
              <a:t>Silhouette Score = 0.72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8DB89D-D65D-A24E-FB81-EC0108764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248656" cy="316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294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C46EC-1FC7-4065-BC98-F8A55E539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831" y="173177"/>
            <a:ext cx="5066779" cy="78565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Model Description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6C0435-04FF-30C6-D6D8-E1C0211D88C1}"/>
              </a:ext>
            </a:extLst>
          </p:cNvPr>
          <p:cNvSpPr txBox="1"/>
          <p:nvPr/>
        </p:nvSpPr>
        <p:spPr>
          <a:xfrm>
            <a:off x="6618313" y="958829"/>
            <a:ext cx="461614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Features are 389</a:t>
            </a:r>
          </a:p>
          <a:p>
            <a:r>
              <a:rPr lang="en-US" dirty="0"/>
              <a:t>Remaining Features</a:t>
            </a:r>
          </a:p>
          <a:p>
            <a:r>
              <a:rPr lang="en-US" dirty="0"/>
              <a:t>-  Household Information</a:t>
            </a:r>
          </a:p>
          <a:p>
            <a:r>
              <a:rPr lang="en-US" dirty="0"/>
              <a:t>-  Education and Certification Details</a:t>
            </a:r>
          </a:p>
          <a:p>
            <a:r>
              <a:rPr lang="en-US" dirty="0"/>
              <a:t>-  Employment and Income Details</a:t>
            </a:r>
          </a:p>
          <a:p>
            <a:r>
              <a:rPr lang="en-US" dirty="0"/>
              <a:t>-  Earnings</a:t>
            </a:r>
          </a:p>
          <a:p>
            <a:r>
              <a:rPr lang="en-US" dirty="0"/>
              <a:t>-  State Code</a:t>
            </a:r>
          </a:p>
          <a:p>
            <a:r>
              <a:rPr lang="en-US" dirty="0"/>
              <a:t>-  Work Arrangement and Preferences</a:t>
            </a:r>
          </a:p>
          <a:p>
            <a:r>
              <a:rPr lang="en-US" dirty="0"/>
              <a:t>-  Job Search and Unemployment Details</a:t>
            </a:r>
          </a:p>
          <a:p>
            <a:r>
              <a:rPr lang="en-US" dirty="0"/>
              <a:t>-  Health and Disability</a:t>
            </a:r>
          </a:p>
          <a:p>
            <a:endParaRPr lang="en-US" dirty="0"/>
          </a:p>
          <a:p>
            <a:r>
              <a:rPr lang="en-US" dirty="0"/>
              <a:t>.HDBSCAN(</a:t>
            </a:r>
            <a:r>
              <a:rPr lang="en-US" dirty="0" err="1"/>
              <a:t>min_cluster_size</a:t>
            </a:r>
            <a:r>
              <a:rPr lang="en-US" dirty="0"/>
              <a:t>=4000,        </a:t>
            </a:r>
          </a:p>
          <a:p>
            <a:r>
              <a:rPr lang="en-US" dirty="0"/>
              <a:t>                   </a:t>
            </a:r>
            <a:r>
              <a:rPr lang="en-US" dirty="0" err="1"/>
              <a:t>min_samples</a:t>
            </a:r>
            <a:r>
              <a:rPr lang="en-US" dirty="0"/>
              <a:t>=3000, </a:t>
            </a:r>
          </a:p>
          <a:p>
            <a:r>
              <a:rPr lang="en-US" dirty="0"/>
              <a:t>                   </a:t>
            </a:r>
            <a:r>
              <a:rPr lang="en-US" dirty="0" err="1"/>
              <a:t>cluster_selection_epsilon</a:t>
            </a:r>
            <a:r>
              <a:rPr lang="en-US" dirty="0"/>
              <a:t>=0.3)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reducer = </a:t>
            </a:r>
            <a:r>
              <a:rPr lang="en-US" dirty="0" err="1"/>
              <a:t>umap.UMAP</a:t>
            </a:r>
            <a:r>
              <a:rPr lang="en-US" dirty="0"/>
              <a:t>(</a:t>
            </a:r>
            <a:r>
              <a:rPr lang="en-US" dirty="0" err="1"/>
              <a:t>n_neighbors</a:t>
            </a:r>
            <a:r>
              <a:rPr lang="en-US" dirty="0"/>
              <a:t>=50, </a:t>
            </a:r>
          </a:p>
          <a:p>
            <a:r>
              <a:rPr lang="en-US" dirty="0"/>
              <a:t>                                        </a:t>
            </a:r>
            <a:r>
              <a:rPr lang="en-US" dirty="0" err="1"/>
              <a:t>n_components</a:t>
            </a:r>
            <a:r>
              <a:rPr lang="en-US" dirty="0"/>
              <a:t>=3,</a:t>
            </a:r>
          </a:p>
          <a:p>
            <a:r>
              <a:rPr lang="en-US" dirty="0"/>
              <a:t>                                        </a:t>
            </a:r>
            <a:r>
              <a:rPr lang="en-US" dirty="0" err="1"/>
              <a:t>min_dist</a:t>
            </a:r>
            <a:r>
              <a:rPr lang="en-US" dirty="0"/>
              <a:t>=0.0)</a:t>
            </a:r>
          </a:p>
          <a:p>
            <a:endParaRPr lang="en-US" dirty="0"/>
          </a:p>
          <a:p>
            <a:r>
              <a:rPr lang="en-US" dirty="0"/>
              <a:t>Silhouette Score = 0.41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140D15-D9C4-3C05-5F31-BCAC591D1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5239512" cy="2743199"/>
          </a:xfrm>
          <a:prstGeom prst="rect">
            <a:avLst/>
          </a:prstGeom>
        </p:spPr>
      </p:pic>
      <p:pic>
        <p:nvPicPr>
          <p:cNvPr id="12" name="Picture 11" descr="A screen shot of a map&#10;&#10;Description automatically generated">
            <a:extLst>
              <a:ext uri="{FF2B5EF4-FFF2-40B4-BE49-F238E27FC236}">
                <a16:creationId xmlns:a16="http://schemas.microsoft.com/office/drawing/2014/main" id="{E75BF7EB-8D34-A4BB-1500-06E92147D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5" y="2743200"/>
            <a:ext cx="5255388" cy="344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21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86D27-68F1-47B9-A6E0-2CEAFAEB2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15" y="358646"/>
            <a:ext cx="3833906" cy="2278772"/>
          </a:xfrm>
        </p:spPr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04472FF-5CE9-4C28-A4FF-E178C31EC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3692" y="637714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C6C871-D206-4292-AECC-3EBF29BE656A}"/>
              </a:ext>
            </a:extLst>
          </p:cNvPr>
          <p:cNvSpPr txBox="1"/>
          <p:nvPr/>
        </p:nvSpPr>
        <p:spPr>
          <a:xfrm>
            <a:off x="5419226" y="661013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914446E-8D49-40FF-8036-3BE0DA8E5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4784" y="1685199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3E3861-81FF-4843-A74C-8C4C7AE9AA66}"/>
              </a:ext>
            </a:extLst>
          </p:cNvPr>
          <p:cNvSpPr txBox="1"/>
          <p:nvPr/>
        </p:nvSpPr>
        <p:spPr>
          <a:xfrm>
            <a:off x="5411526" y="1717290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5A882D0-618F-4C0E-BCB7-2590F780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60194" y="4236801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F23F82-8FBB-4514-9D10-63CF6BF149CC}"/>
              </a:ext>
            </a:extLst>
          </p:cNvPr>
          <p:cNvSpPr txBox="1"/>
          <p:nvPr/>
        </p:nvSpPr>
        <p:spPr>
          <a:xfrm>
            <a:off x="5436936" y="4277684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5E93AB5-365F-4AC2-8A09-455105064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86695" y="5410336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965983-80A0-4016-821C-2FFE79B6A9D3}"/>
              </a:ext>
            </a:extLst>
          </p:cNvPr>
          <p:cNvSpPr txBox="1"/>
          <p:nvPr/>
        </p:nvSpPr>
        <p:spPr>
          <a:xfrm>
            <a:off x="5448486" y="5444281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0876D-147F-4718-97A1-D749D03B8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4695" y="358646"/>
            <a:ext cx="6215858" cy="5896056"/>
          </a:xfrm>
        </p:spPr>
        <p:txBody>
          <a:bodyPr>
            <a:normAutofit fontScale="85000" lnSpcReduction="10000"/>
          </a:bodyPr>
          <a:lstStyle/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2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Education plays a key role in professional success</a:t>
            </a: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2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There are ways to obtain desired skills: </a:t>
            </a: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2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	- Traditional education</a:t>
            </a: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2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	- Online learning and certification</a:t>
            </a: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2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Does the form of education affect the salary?</a:t>
            </a: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2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  Other key aspects of earning maximization</a:t>
            </a:r>
          </a:p>
        </p:txBody>
      </p:sp>
      <p:pic>
        <p:nvPicPr>
          <p:cNvPr id="17" name="Picture 16" descr="A hand holding a small person walking on top of a stack of books&#10;&#10;Description automatically generated">
            <a:extLst>
              <a:ext uri="{FF2B5EF4-FFF2-40B4-BE49-F238E27FC236}">
                <a16:creationId xmlns:a16="http://schemas.microsoft.com/office/drawing/2014/main" id="{3CB13969-D47E-76D8-94E5-84ACEEC3C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35049" y="2153199"/>
            <a:ext cx="3014121" cy="226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642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C46EC-1FC7-4065-BC98-F8A55E539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831" y="977849"/>
            <a:ext cx="5066779" cy="78565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Model Description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A3FCFD-2B1C-ADC3-054F-006189452787}"/>
              </a:ext>
            </a:extLst>
          </p:cNvPr>
          <p:cNvSpPr txBox="1"/>
          <p:nvPr/>
        </p:nvSpPr>
        <p:spPr>
          <a:xfrm>
            <a:off x="1335024" y="3059668"/>
            <a:ext cx="2203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effectLst/>
                <a:ea typeface="Times New Roman" panose="02020603050405020304" pitchFamily="18" charset="0"/>
              </a:rPr>
              <a:t>Condensed Tree Plot</a:t>
            </a:r>
            <a:endParaRPr lang="en-US" dirty="0"/>
          </a:p>
        </p:txBody>
      </p:sp>
      <p:pic>
        <p:nvPicPr>
          <p:cNvPr id="3" name="Picture 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B7B86CFE-4F9A-677C-488D-11516DAAE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7476"/>
            <a:ext cx="5212080" cy="2300716"/>
          </a:xfrm>
          <a:prstGeom prst="rect">
            <a:avLst/>
          </a:prstGeom>
        </p:spPr>
      </p:pic>
      <p:pic>
        <p:nvPicPr>
          <p:cNvPr id="4" name="Picture 3" descr="A graph of a cluster of colors&#10;&#10;Description automatically generated with medium confidence">
            <a:extLst>
              <a:ext uri="{FF2B5EF4-FFF2-40B4-BE49-F238E27FC236}">
                <a16:creationId xmlns:a16="http://schemas.microsoft.com/office/drawing/2014/main" id="{251CCBAD-94E9-B421-AD9B-8B3839CC6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85232" cy="29992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872189-FEC2-E2EF-9078-8AF02C41941D}"/>
              </a:ext>
            </a:extLst>
          </p:cNvPr>
          <p:cNvSpPr txBox="1"/>
          <p:nvPr/>
        </p:nvSpPr>
        <p:spPr>
          <a:xfrm>
            <a:off x="6088901" y="3807476"/>
            <a:ext cx="6263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a typeface="Aptos" panose="020B0004020202020204" pitchFamily="34" charset="0"/>
              </a:rPr>
              <a:t>T</a:t>
            </a:r>
            <a:r>
              <a:rPr lang="en-US" sz="1800" dirty="0">
                <a:effectLst/>
                <a:ea typeface="Aptos" panose="020B0004020202020204" pitchFamily="34" charset="0"/>
              </a:rPr>
              <a:t>he depth and spread of the tree branches represent the cluster stability and the point density within clusters. Deeper, more separated branches indicate a more well-separated cluster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A3BD21-354B-2A5C-397B-0C51B78D2367}"/>
              </a:ext>
            </a:extLst>
          </p:cNvPr>
          <p:cNvSpPr txBox="1"/>
          <p:nvPr/>
        </p:nvSpPr>
        <p:spPr>
          <a:xfrm>
            <a:off x="6088901" y="2321004"/>
            <a:ext cx="5565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100" dirty="0">
                <a:ln>
                  <a:noFill/>
                </a:ln>
                <a:effectLst/>
                <a:ea typeface="Aptos" panose="020B0004020202020204" pitchFamily="34" charset="0"/>
                <a:cs typeface="Arial" panose="020B0604020202020204" pitchFamily="34" charset="0"/>
              </a:rPr>
              <a:t>This 3D visualization highlights the separation and distinctness among the groups across the three-dimensional UMAP-reduced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4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BD8586-4DD6-34FD-E93A-51BB641E3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0" y="2020178"/>
            <a:ext cx="5454650" cy="2397608"/>
          </a:xfrm>
        </p:spPr>
        <p:txBody>
          <a:bodyPr>
            <a:normAutofit/>
          </a:bodyPr>
          <a:lstStyle/>
          <a:p>
            <a:r>
              <a:rPr lang="en-US" dirty="0"/>
              <a:t>Recommendations and 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13D82-8F3D-637A-8D40-276B42CECCBE}"/>
              </a:ext>
            </a:extLst>
          </p:cNvPr>
          <p:cNvSpPr txBox="1"/>
          <p:nvPr/>
        </p:nvSpPr>
        <p:spPr>
          <a:xfrm>
            <a:off x="171450" y="679825"/>
            <a:ext cx="62738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analysis employed both supervised and unsupervised methodologies to reveal insights into the data science labor market.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supervised approach using the Random Forest model highlighted the significant impact of educational attainment, job titles, and investment in education on salary levels.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Higher education degrees such as Master’s and Doctorates are pivotal in securing higher earnings.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unsupervised clustering model successfully segmented the labor market into distinct groups, showcasing varying employment statuses and education levels.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segmentation provides valuable perspectives for career development and strategic education planning.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combined approaches underscore the complexity of the labor market and the multifaceted nature of salary determinants, offering practical recommendations for optimizing career trajectories in data science.</a:t>
            </a:r>
          </a:p>
        </p:txBody>
      </p:sp>
    </p:spTree>
    <p:extLst>
      <p:ext uri="{BB962C8B-B14F-4D97-AF65-F5344CB8AC3E}">
        <p14:creationId xmlns:p14="http://schemas.microsoft.com/office/powerpoint/2010/main" val="3769346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BD8586-4DD6-34FD-E93A-51BB641E3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3601" y="1905878"/>
            <a:ext cx="4641006" cy="2397608"/>
          </a:xfrm>
        </p:spPr>
        <p:txBody>
          <a:bodyPr/>
          <a:lstStyle/>
          <a:p>
            <a:r>
              <a:rPr lang="en-US" dirty="0"/>
              <a:t>Problem Statement and Motivation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CA17A-8859-D3DA-50AB-9195A7824D49}"/>
              </a:ext>
            </a:extLst>
          </p:cNvPr>
          <p:cNvSpPr txBox="1"/>
          <p:nvPr/>
        </p:nvSpPr>
        <p:spPr>
          <a:xfrm>
            <a:off x="177800" y="381000"/>
            <a:ext cx="480060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quantitative impact of higher education versus professional certifications on career advancement and salary increment remains unclear.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This project aims to analyze the relative effectiveness of formal education and professional certificates in enhancing employability and earning potential within the data science sector.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purpose of the analysis is to provide recommendations for earnings maximizations as well as building systems to analyze socio-economic factors</a:t>
            </a:r>
          </a:p>
        </p:txBody>
      </p:sp>
    </p:spTree>
    <p:extLst>
      <p:ext uri="{BB962C8B-B14F-4D97-AF65-F5344CB8AC3E}">
        <p14:creationId xmlns:p14="http://schemas.microsoft.com/office/powerpoint/2010/main" val="2621867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network of dots and lines&#10;&#10;Description automatically generated">
            <a:extLst>
              <a:ext uri="{FF2B5EF4-FFF2-40B4-BE49-F238E27FC236}">
                <a16:creationId xmlns:a16="http://schemas.microsoft.com/office/drawing/2014/main" id="{BFDCC973-C457-3F83-4FCA-9A63B2B19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0937" y="2848400"/>
            <a:ext cx="4186340" cy="31194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0C46EC-1FC7-4065-BC98-F8A55E539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80438"/>
            <a:ext cx="4494288" cy="78565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 Sources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CCFBDF-BFBE-3501-9FA6-641CA2E21FDA}"/>
              </a:ext>
            </a:extLst>
          </p:cNvPr>
          <p:cNvSpPr txBox="1"/>
          <p:nvPr/>
        </p:nvSpPr>
        <p:spPr>
          <a:xfrm>
            <a:off x="5774498" y="1878904"/>
            <a:ext cx="60876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Data Science Survey from Kaggle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United States Census Bureau. Current Population Survey 2024</a:t>
            </a:r>
          </a:p>
        </p:txBody>
      </p:sp>
    </p:spTree>
    <p:extLst>
      <p:ext uri="{BB962C8B-B14F-4D97-AF65-F5344CB8AC3E}">
        <p14:creationId xmlns:p14="http://schemas.microsoft.com/office/powerpoint/2010/main" val="3210347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BD8586-4DD6-34FD-E93A-51BB641E3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3601" y="1905878"/>
            <a:ext cx="4641006" cy="2397608"/>
          </a:xfrm>
        </p:spPr>
        <p:txBody>
          <a:bodyPr>
            <a:normAutofit fontScale="90000"/>
          </a:bodyPr>
          <a:lstStyle/>
          <a:p>
            <a:r>
              <a:rPr lang="en-US" dirty="0"/>
              <a:t>Data Description from Kaggle Data Science Survey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706AD4-2F98-C683-5B59-9589F13039E9}"/>
              </a:ext>
            </a:extLst>
          </p:cNvPr>
          <p:cNvSpPr txBox="1"/>
          <p:nvPr/>
        </p:nvSpPr>
        <p:spPr>
          <a:xfrm>
            <a:off x="252608" y="1177447"/>
            <a:ext cx="5843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data set has 80,327 entries with the next features:</a:t>
            </a:r>
          </a:p>
          <a:p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EF0108-965D-D77C-E898-8085107DCA4C}"/>
              </a:ext>
            </a:extLst>
          </p:cNvPr>
          <p:cNvSpPr txBox="1"/>
          <p:nvPr/>
        </p:nvSpPr>
        <p:spPr>
          <a:xfrm>
            <a:off x="402921" y="1566161"/>
            <a:ext cx="525547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 </a:t>
            </a:r>
            <a:r>
              <a:rPr lang="fr-FR" sz="1100" dirty="0"/>
              <a:t>1   Unique_Id                           			     80327 non-</a:t>
            </a:r>
            <a:r>
              <a:rPr lang="fr-FR" sz="1100" dirty="0" err="1"/>
              <a:t>null</a:t>
            </a:r>
            <a:r>
              <a:rPr lang="fr-FR" sz="1100" dirty="0"/>
              <a:t>  </a:t>
            </a:r>
            <a:r>
              <a:rPr lang="fr-FR" sz="1100" dirty="0">
                <a:solidFill>
                  <a:srgbClr val="00B050"/>
                </a:solidFill>
              </a:rPr>
              <a:t>int64</a:t>
            </a:r>
            <a:endParaRPr lang="en-US" sz="1100" dirty="0">
              <a:solidFill>
                <a:srgbClr val="00B050"/>
              </a:solidFill>
            </a:endParaRPr>
          </a:p>
          <a:p>
            <a:r>
              <a:rPr lang="en-US" sz="1100" dirty="0"/>
              <a:t> 2   Time                           			     80327 non-null  </a:t>
            </a:r>
            <a:r>
              <a:rPr lang="en-US" sz="1100" dirty="0">
                <a:solidFill>
                  <a:srgbClr val="0070C0"/>
                </a:solidFill>
              </a:rPr>
              <a:t>object</a:t>
            </a:r>
          </a:p>
          <a:p>
            <a:r>
              <a:rPr lang="en-US" sz="1100" dirty="0"/>
              <a:t> 3   Year                                			     80327 non-null  </a:t>
            </a:r>
            <a:r>
              <a:rPr lang="en-US" sz="1100" dirty="0">
                <a:solidFill>
                  <a:srgbClr val="00B050"/>
                </a:solidFill>
              </a:rPr>
              <a:t>int64</a:t>
            </a:r>
            <a:r>
              <a:rPr lang="en-US" sz="1100" dirty="0"/>
              <a:t> </a:t>
            </a:r>
          </a:p>
          <a:p>
            <a:r>
              <a:rPr lang="en-US" sz="1100" dirty="0"/>
              <a:t> 4   Age                                 			     80327 non-null  </a:t>
            </a:r>
            <a:r>
              <a:rPr lang="en-US" sz="1100" dirty="0">
                <a:solidFill>
                  <a:srgbClr val="0070C0"/>
                </a:solidFill>
              </a:rPr>
              <a:t>object</a:t>
            </a:r>
          </a:p>
          <a:p>
            <a:r>
              <a:rPr lang="en-US" sz="1100" dirty="0"/>
              <a:t> 5   Gender                              			     80327 non-null  </a:t>
            </a:r>
            <a:r>
              <a:rPr lang="en-US" sz="1100" dirty="0">
                <a:solidFill>
                  <a:srgbClr val="0070C0"/>
                </a:solidFill>
              </a:rPr>
              <a:t>object</a:t>
            </a:r>
          </a:p>
          <a:p>
            <a:r>
              <a:rPr lang="en-US" sz="1100" dirty="0"/>
              <a:t> 6   Country                             			     80327 non-null  </a:t>
            </a:r>
            <a:r>
              <a:rPr lang="en-US" sz="1100" dirty="0">
                <a:solidFill>
                  <a:srgbClr val="0070C0"/>
                </a:solidFill>
              </a:rPr>
              <a:t>object</a:t>
            </a:r>
          </a:p>
          <a:p>
            <a:r>
              <a:rPr lang="en-US" sz="1100" dirty="0"/>
              <a:t> 7   Degree                              			     80327 non-null  </a:t>
            </a:r>
            <a:r>
              <a:rPr lang="en-US" sz="1100" dirty="0">
                <a:solidFill>
                  <a:srgbClr val="0070C0"/>
                </a:solidFill>
              </a:rPr>
              <a:t>object</a:t>
            </a:r>
          </a:p>
          <a:p>
            <a:r>
              <a:rPr lang="en-US" sz="1100" dirty="0"/>
              <a:t> 8   Job Title                           			     80327 non-null  </a:t>
            </a:r>
            <a:r>
              <a:rPr lang="en-US" sz="1100" dirty="0">
                <a:solidFill>
                  <a:srgbClr val="0070C0"/>
                </a:solidFill>
              </a:rPr>
              <a:t>object</a:t>
            </a:r>
          </a:p>
          <a:p>
            <a:r>
              <a:rPr lang="en-US" sz="1100" dirty="0"/>
              <a:t> 9   Company Size                        		     80327 non-null  </a:t>
            </a:r>
            <a:r>
              <a:rPr lang="en-US" sz="1100" dirty="0">
                <a:solidFill>
                  <a:srgbClr val="0070C0"/>
                </a:solidFill>
              </a:rPr>
              <a:t>object</a:t>
            </a:r>
          </a:p>
          <a:p>
            <a:r>
              <a:rPr lang="en-US" sz="1100" dirty="0"/>
              <a:t> 10   Team Size                           		     80327 non-null  </a:t>
            </a:r>
            <a:r>
              <a:rPr lang="en-US" sz="1100" dirty="0">
                <a:solidFill>
                  <a:srgbClr val="0070C0"/>
                </a:solidFill>
              </a:rPr>
              <a:t>object</a:t>
            </a:r>
          </a:p>
          <a:p>
            <a:r>
              <a:rPr lang="en-US" sz="1100" dirty="0"/>
              <a:t> 11  ML Status in Company                		     80327 non-null  </a:t>
            </a:r>
            <a:r>
              <a:rPr lang="en-US" sz="1100" dirty="0">
                <a:solidFill>
                  <a:srgbClr val="0070C0"/>
                </a:solidFill>
              </a:rPr>
              <a:t>object</a:t>
            </a:r>
          </a:p>
          <a:p>
            <a:r>
              <a:rPr lang="en-US" sz="1100" dirty="0"/>
              <a:t> 12  Compensation Status                 		     80327 </a:t>
            </a:r>
            <a:r>
              <a:rPr lang="en-US" sz="1000" dirty="0"/>
              <a:t>non-null</a:t>
            </a:r>
            <a:r>
              <a:rPr lang="en-US" sz="1100" dirty="0"/>
              <a:t>  </a:t>
            </a:r>
            <a:r>
              <a:rPr lang="en-US" sz="1100" dirty="0">
                <a:solidFill>
                  <a:srgbClr val="0070C0"/>
                </a:solidFill>
              </a:rPr>
              <a:t>object</a:t>
            </a:r>
          </a:p>
          <a:p>
            <a:r>
              <a:rPr lang="en-US" sz="1100" dirty="0"/>
              <a:t> 13  Money Spent                         	     	     80327 non-null  </a:t>
            </a:r>
            <a:r>
              <a:rPr lang="en-US" sz="1100" dirty="0">
                <a:solidFill>
                  <a:srgbClr val="0070C0"/>
                </a:solidFill>
              </a:rPr>
              <a:t>object</a:t>
            </a:r>
          </a:p>
          <a:p>
            <a:r>
              <a:rPr lang="en-US" sz="1100" dirty="0"/>
              <a:t> 14  Current role experience (in years)  	     80327 non-null  </a:t>
            </a:r>
            <a:r>
              <a:rPr lang="en-US" sz="1100" dirty="0">
                <a:solidFill>
                  <a:srgbClr val="0070C0"/>
                </a:solidFill>
              </a:rPr>
              <a:t>object</a:t>
            </a:r>
          </a:p>
          <a:p>
            <a:r>
              <a:rPr lang="en-US" sz="1100" dirty="0"/>
              <a:t> 15  Programming language choice          	     80327 non-null  </a:t>
            </a:r>
            <a:r>
              <a:rPr lang="en-US" sz="1100" dirty="0">
                <a:solidFill>
                  <a:srgbClr val="0070C0"/>
                </a:solidFill>
              </a:rPr>
              <a:t>object</a:t>
            </a:r>
          </a:p>
          <a:p>
            <a:r>
              <a:rPr lang="en-US" sz="1100" dirty="0"/>
              <a:t> 16  Recommend Programming language            80327 non-null  </a:t>
            </a:r>
            <a:r>
              <a:rPr lang="en-US" sz="1100" dirty="0">
                <a:solidFill>
                  <a:srgbClr val="0070C0"/>
                </a:solidFill>
              </a:rPr>
              <a:t>object</a:t>
            </a:r>
          </a:p>
          <a:p>
            <a:r>
              <a:rPr lang="en-US" sz="1100" dirty="0"/>
              <a:t> 17  Coding experience (in years)                           80327 non-null  </a:t>
            </a:r>
            <a:r>
              <a:rPr lang="en-US" sz="1100" dirty="0">
                <a:solidFill>
                  <a:srgbClr val="0070C0"/>
                </a:solidFill>
              </a:rPr>
              <a:t>object</a:t>
            </a:r>
          </a:p>
          <a:p>
            <a:r>
              <a:rPr lang="en-US" sz="1100" dirty="0"/>
              <a:t> 18  Specialized HW                                                 80327 non-null  </a:t>
            </a:r>
            <a:r>
              <a:rPr lang="en-US" sz="1100" dirty="0">
                <a:solidFill>
                  <a:srgbClr val="0070C0"/>
                </a:solidFill>
              </a:rPr>
              <a:t>object</a:t>
            </a:r>
          </a:p>
          <a:p>
            <a:r>
              <a:rPr lang="en-US" sz="1100" dirty="0"/>
              <a:t> 19  TPU Usage                                                         80327 non-null  </a:t>
            </a:r>
            <a:r>
              <a:rPr lang="en-US" sz="1100" dirty="0">
                <a:solidFill>
                  <a:srgbClr val="0070C0"/>
                </a:solidFill>
              </a:rPr>
              <a:t>object</a:t>
            </a:r>
          </a:p>
          <a:p>
            <a:r>
              <a:rPr lang="en-US" sz="1100" dirty="0"/>
              <a:t> 20  ML Methods experience (in years)                  80327 non-null  </a:t>
            </a:r>
            <a:r>
              <a:rPr lang="en-US" sz="1100" dirty="0">
                <a:solidFill>
                  <a:srgbClr val="0070C0"/>
                </a:solidFill>
              </a:rPr>
              <a:t>object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D43F8A-7783-41A9-E2F4-41C70F39034D}"/>
              </a:ext>
            </a:extLst>
          </p:cNvPr>
          <p:cNvSpPr txBox="1"/>
          <p:nvPr/>
        </p:nvSpPr>
        <p:spPr>
          <a:xfrm>
            <a:off x="58454" y="5680553"/>
            <a:ext cx="6843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all the features </a:t>
            </a:r>
            <a:r>
              <a:rPr lang="en-US" dirty="0">
                <a:solidFill>
                  <a:srgbClr val="00B050"/>
                </a:solidFill>
              </a:rPr>
              <a:t>2</a:t>
            </a:r>
            <a:r>
              <a:rPr lang="en-US" dirty="0"/>
              <a:t> of them are numerical and </a:t>
            </a:r>
            <a:r>
              <a:rPr lang="en-US" dirty="0">
                <a:solidFill>
                  <a:srgbClr val="0070C0"/>
                </a:solidFill>
              </a:rPr>
              <a:t>18</a:t>
            </a:r>
            <a:r>
              <a:rPr lang="en-US" dirty="0"/>
              <a:t> categorical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EC91A2-F87F-52D6-D957-42A6A7025E1B}"/>
              </a:ext>
            </a:extLst>
          </p:cNvPr>
          <p:cNvSpPr txBox="1"/>
          <p:nvPr/>
        </p:nvSpPr>
        <p:spPr>
          <a:xfrm>
            <a:off x="252608" y="337741"/>
            <a:ext cx="58433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data set has information from the surveys conducted by Kaggle about the salary, years of experience, programming language, company name, and size, and machine learning status.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40717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BD8586-4DD6-34FD-E93A-51BB641E3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3601" y="1905878"/>
            <a:ext cx="4641006" cy="2397608"/>
          </a:xfrm>
        </p:spPr>
        <p:txBody>
          <a:bodyPr>
            <a:normAutofit fontScale="90000"/>
          </a:bodyPr>
          <a:lstStyle/>
          <a:p>
            <a:r>
              <a:rPr lang="en-US" dirty="0"/>
              <a:t>Data Description from Census Bureau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CACFC8-08F7-942A-21C0-B99FA19A84DD}"/>
              </a:ext>
            </a:extLst>
          </p:cNvPr>
          <p:cNvSpPr txBox="1"/>
          <p:nvPr/>
        </p:nvSpPr>
        <p:spPr>
          <a:xfrm>
            <a:off x="252607" y="1158195"/>
            <a:ext cx="649892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data set has information from the population surveys. It covers multiple areas such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Employment and unemployment statistics,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Demographic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Income and poverty 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Health insurance coverage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Education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More other socioeconomic statistics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The data set has </a:t>
            </a:r>
            <a:r>
              <a:rPr lang="en-US" sz="1400" dirty="0">
                <a:solidFill>
                  <a:srgbClr val="00B050"/>
                </a:solidFill>
              </a:rPr>
              <a:t>126,784</a:t>
            </a:r>
            <a:r>
              <a:rPr lang="en-US" sz="1400" dirty="0"/>
              <a:t> entries with </a:t>
            </a:r>
            <a:r>
              <a:rPr lang="en-US" sz="1400" dirty="0">
                <a:solidFill>
                  <a:srgbClr val="00B050"/>
                </a:solidFill>
              </a:rPr>
              <a:t>389</a:t>
            </a:r>
            <a:r>
              <a:rPr lang="en-US" sz="1400" dirty="0"/>
              <a:t> columns.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All columns have numerical type of values because all responses were coded into numbers.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The data set has a supplemental data dictionary that decodes the responses from numerical values to meaningful textual data. 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05627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BD8586-4DD6-34FD-E93A-51BB641E3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3601" y="1905878"/>
            <a:ext cx="4641006" cy="2397608"/>
          </a:xfrm>
        </p:spPr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1D464A-ACE8-7685-44DB-B0EA31888631}"/>
              </a:ext>
            </a:extLst>
          </p:cNvPr>
          <p:cNvSpPr txBox="1"/>
          <p:nvPr/>
        </p:nvSpPr>
        <p:spPr>
          <a:xfrm>
            <a:off x="94491" y="309474"/>
            <a:ext cx="68650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Steps for data preparation:</a:t>
            </a:r>
          </a:p>
          <a:p>
            <a:endParaRPr lang="en-US" dirty="0"/>
          </a:p>
          <a:p>
            <a:r>
              <a:rPr lang="en-US" dirty="0"/>
              <a:t>-    Removed irrelevant columns like Unique ID, Time etc.</a:t>
            </a:r>
          </a:p>
          <a:p>
            <a:pPr marL="285750" indent="-285750">
              <a:buFontTx/>
              <a:buChar char="-"/>
            </a:pPr>
            <a:r>
              <a:rPr lang="en-US" dirty="0"/>
              <a:t>Cleaned the response where the answer was  “Unknown/Not specified”</a:t>
            </a:r>
          </a:p>
          <a:p>
            <a:pPr marL="285750" indent="-285750">
              <a:buFontTx/>
              <a:buChar char="-"/>
            </a:pPr>
            <a:r>
              <a:rPr lang="en-US" dirty="0"/>
              <a:t>Removed outliers from the target features</a:t>
            </a:r>
          </a:p>
          <a:p>
            <a:pPr marL="285750" indent="-285750">
              <a:buFontTx/>
              <a:buChar char="-"/>
            </a:pPr>
            <a:r>
              <a:rPr lang="en-US" dirty="0"/>
              <a:t>Selected features by F-statistic relevance to the target feature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Used Multiple </a:t>
            </a:r>
            <a:r>
              <a:rPr lang="en-US" dirty="0" err="1"/>
              <a:t>Binarizer</a:t>
            </a:r>
            <a:r>
              <a:rPr lang="en-US" dirty="0"/>
              <a:t> to encode values into numerical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5FB0AF-7366-7E5E-A67A-5C253FA05B70}"/>
              </a:ext>
            </a:extLst>
          </p:cNvPr>
          <p:cNvSpPr txBox="1"/>
          <p:nvPr/>
        </p:nvSpPr>
        <p:spPr>
          <a:xfrm>
            <a:off x="2630466" y="0"/>
            <a:ext cx="1399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Kaggle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79A1AB-70A3-1AFD-CF56-2968AB39CE52}"/>
              </a:ext>
            </a:extLst>
          </p:cNvPr>
          <p:cNvSpPr txBox="1"/>
          <p:nvPr/>
        </p:nvSpPr>
        <p:spPr>
          <a:xfrm>
            <a:off x="2630466" y="2585323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CPS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54D285-9CF7-0DC1-E6BD-0A66E1681CBD}"/>
              </a:ext>
            </a:extLst>
          </p:cNvPr>
          <p:cNvSpPr txBox="1"/>
          <p:nvPr/>
        </p:nvSpPr>
        <p:spPr>
          <a:xfrm>
            <a:off x="94491" y="2898021"/>
            <a:ext cx="6865074" cy="3272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b="1" kern="1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   </a:t>
            </a:r>
            <a:r>
              <a:rPr lang="en-US" kern="1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Imputation</a:t>
            </a:r>
            <a:r>
              <a:rPr lang="en-US" kern="100" dirty="0">
                <a:ea typeface="Times New Roman" panose="02020603050405020304" pitchFamily="18" charset="0"/>
                <a:cs typeface="Arial" panose="020B0604020202020204" pitchFamily="34" charset="0"/>
              </a:rPr>
              <a:t> of </a:t>
            </a:r>
            <a:r>
              <a:rPr lang="en-US" kern="1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missing values of family earnings where weekly earnings</a:t>
            </a:r>
            <a:endParaRPr lang="en-US" kern="100" dirty="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R="0" lvl="0"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800" kern="1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-    Data Filtering of highly correlated features or where non-response rates (-1) exceeded 40%.</a:t>
            </a:r>
            <a:endParaRPr lang="en-US" sz="1800" kern="100" dirty="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lvl="0" indent="-285750">
              <a:spcBef>
                <a:spcPts val="0"/>
              </a:spcBef>
              <a:spcAft>
                <a:spcPts val="800"/>
              </a:spcAft>
              <a:buSzPts val="1000"/>
              <a:buFontTx/>
              <a:buChar char="-"/>
              <a:tabLst>
                <a:tab pos="457200" algn="l"/>
              </a:tabLst>
            </a:pPr>
            <a:r>
              <a:rPr lang="en-US" sz="1800" kern="1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Type Adjustments by Converting float to categorical data types  and int64 to int32 for memory and computational efficiency.</a:t>
            </a:r>
            <a:endParaRPr lang="en-US" kern="100" dirty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marR="0" lvl="0" indent="-285750">
              <a:spcBef>
                <a:spcPts val="0"/>
              </a:spcBef>
              <a:spcAft>
                <a:spcPts val="800"/>
              </a:spcAft>
              <a:buSzPts val="1000"/>
              <a:buFontTx/>
              <a:buChar char="-"/>
              <a:tabLst>
                <a:tab pos="457200" algn="l"/>
              </a:tabLst>
            </a:pPr>
            <a:r>
              <a:rPr lang="en-US" sz="1800" kern="1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Preprocessing: Implementing dimensionality reduction, scaling numerical data, and applying </a:t>
            </a:r>
            <a:r>
              <a:rPr lang="en-US" sz="1800" kern="100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OneHotEncoder</a:t>
            </a:r>
            <a:r>
              <a:rPr lang="en-US" sz="1800" kern="1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for categorical variables.</a:t>
            </a:r>
          </a:p>
          <a:p>
            <a:pPr marL="285750" marR="0" lvl="0" indent="-285750">
              <a:spcBef>
                <a:spcPts val="0"/>
              </a:spcBef>
              <a:spcAft>
                <a:spcPts val="800"/>
              </a:spcAft>
              <a:buSzPts val="1000"/>
              <a:buFontTx/>
              <a:buChar char="-"/>
              <a:tabLst>
                <a:tab pos="457200" algn="l"/>
              </a:tabLst>
            </a:pPr>
            <a:r>
              <a:rPr lang="en-US" kern="100" dirty="0">
                <a:ea typeface="Aptos" panose="020B0004020202020204" pitchFamily="34" charset="0"/>
                <a:cs typeface="Arial" panose="020B0604020202020204" pitchFamily="34" charset="0"/>
              </a:rPr>
              <a:t>Mapping for visualizations </a:t>
            </a:r>
            <a:endParaRPr lang="en-US" sz="1800" kern="100" dirty="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785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BD8586-4DD6-34FD-E93A-51BB641E3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3601" y="1905878"/>
            <a:ext cx="4641006" cy="2397608"/>
          </a:xfrm>
        </p:spPr>
        <p:txBody>
          <a:bodyPr/>
          <a:lstStyle/>
          <a:p>
            <a:r>
              <a:rPr lang="en-US" dirty="0"/>
              <a:t>Visualizations</a:t>
            </a:r>
            <a:br>
              <a:rPr lang="en-US" dirty="0"/>
            </a:br>
            <a:r>
              <a:rPr lang="en-US" dirty="0"/>
              <a:t>and EDA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758F71-CC25-A6E0-FC1B-F6AE5F939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95" y="1139867"/>
            <a:ext cx="4336805" cy="331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D0400A-891B-B02E-1F7A-BEF72FF30B7A}"/>
              </a:ext>
            </a:extLst>
          </p:cNvPr>
          <p:cNvSpPr txBox="1"/>
          <p:nvPr/>
        </p:nvSpPr>
        <p:spPr>
          <a:xfrm>
            <a:off x="104374" y="4747364"/>
            <a:ext cx="5786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distribution of the compensation </a:t>
            </a:r>
            <a:r>
              <a:rPr lang="en-US" dirty="0">
                <a:solidFill>
                  <a:srgbClr val="FF0000"/>
                </a:solidFill>
              </a:rPr>
              <a:t>does not </a:t>
            </a:r>
            <a:r>
              <a:rPr lang="en-US" dirty="0"/>
              <a:t>represent a normal distribution.</a:t>
            </a:r>
          </a:p>
          <a:p>
            <a:endParaRPr lang="en-US" dirty="0"/>
          </a:p>
          <a:p>
            <a:r>
              <a:rPr lang="en-US" dirty="0"/>
              <a:t>This helps us with further model selection and outlier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2EE520-428D-5CCA-9EA9-2A7876934D9A}"/>
              </a:ext>
            </a:extLst>
          </p:cNvPr>
          <p:cNvSpPr txBox="1"/>
          <p:nvPr/>
        </p:nvSpPr>
        <p:spPr>
          <a:xfrm>
            <a:off x="104374" y="337578"/>
            <a:ext cx="65654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For supervised approach we selected the compensation as a target value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523DE8D-EE43-253D-A7A6-13D3DDF6D19F}"/>
              </a:ext>
            </a:extLst>
          </p:cNvPr>
          <p:cNvSpPr/>
          <p:nvPr/>
        </p:nvSpPr>
        <p:spPr>
          <a:xfrm>
            <a:off x="3569918" y="3676389"/>
            <a:ext cx="1408482" cy="463463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9C52BA-8B7F-4DDB-1D0C-29F8ED5E742F}"/>
              </a:ext>
            </a:extLst>
          </p:cNvPr>
          <p:cNvSpPr txBox="1"/>
          <p:nvPr/>
        </p:nvSpPr>
        <p:spPr>
          <a:xfrm>
            <a:off x="3894899" y="3303734"/>
            <a:ext cx="950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Outliers</a:t>
            </a:r>
          </a:p>
        </p:txBody>
      </p:sp>
    </p:spTree>
    <p:extLst>
      <p:ext uri="{BB962C8B-B14F-4D97-AF65-F5344CB8AC3E}">
        <p14:creationId xmlns:p14="http://schemas.microsoft.com/office/powerpoint/2010/main" val="3769593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BD8586-4DD6-34FD-E93A-51BB641E3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3601" y="1905878"/>
            <a:ext cx="4641006" cy="2397608"/>
          </a:xfrm>
        </p:spPr>
        <p:txBody>
          <a:bodyPr/>
          <a:lstStyle/>
          <a:p>
            <a:r>
              <a:rPr lang="en-US" dirty="0"/>
              <a:t>Visualizations</a:t>
            </a:r>
            <a:br>
              <a:rPr lang="en-US" dirty="0"/>
            </a:br>
            <a:r>
              <a:rPr lang="en-US" dirty="0"/>
              <a:t>and EDA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D0400A-891B-B02E-1F7A-BEF72FF30B7A}"/>
              </a:ext>
            </a:extLst>
          </p:cNvPr>
          <p:cNvSpPr txBox="1"/>
          <p:nvPr/>
        </p:nvSpPr>
        <p:spPr>
          <a:xfrm>
            <a:off x="192846" y="5849331"/>
            <a:ext cx="6671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differences in compensation value distribution were detected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2EE520-428D-5CCA-9EA9-2A7876934D9A}"/>
              </a:ext>
            </a:extLst>
          </p:cNvPr>
          <p:cNvSpPr txBox="1"/>
          <p:nvPr/>
        </p:nvSpPr>
        <p:spPr>
          <a:xfrm>
            <a:off x="104374" y="195015"/>
            <a:ext cx="68483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Comparison of distributions between responders with formal college education vs  certificate or some courses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81AC06-17CD-6D81-9A87-521BD0328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46" y="3510943"/>
            <a:ext cx="4423785" cy="2184694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B9C4DA4F-9145-62A4-614F-D8B29828B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62" y="803222"/>
            <a:ext cx="4423784" cy="218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A1BEE4-0F66-A4E1-F900-6C8C14C77658}"/>
              </a:ext>
            </a:extLst>
          </p:cNvPr>
          <p:cNvSpPr txBox="1"/>
          <p:nvPr/>
        </p:nvSpPr>
        <p:spPr>
          <a:xfrm>
            <a:off x="2289497" y="473487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College Education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439FBF-4A2E-08BC-7F62-61967088C5CA}"/>
              </a:ext>
            </a:extLst>
          </p:cNvPr>
          <p:cNvSpPr txBox="1"/>
          <p:nvPr/>
        </p:nvSpPr>
        <p:spPr>
          <a:xfrm>
            <a:off x="2289496" y="3084362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College Education</a:t>
            </a:r>
          </a:p>
        </p:txBody>
      </p:sp>
    </p:spTree>
    <p:extLst>
      <p:ext uri="{BB962C8B-B14F-4D97-AF65-F5344CB8AC3E}">
        <p14:creationId xmlns:p14="http://schemas.microsoft.com/office/powerpoint/2010/main" val="3134354007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Custom 5">
      <a:majorFont>
        <a:latin typeface="Franklin Gothic Demi"/>
        <a:ea typeface=""/>
        <a:cs typeface=""/>
      </a:majorFont>
      <a:minorFont>
        <a:latin typeface="Franklin Gothic Medium"/>
        <a:ea typeface=""/>
        <a:cs typeface="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57150"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33527777_win32_fixed.potx" id="{826F8C1F-4FB5-4CE6-B7A0-9EBD6074CC2F}" vid="{BB5D3E28-8CAE-479F-BD65-24FBDA1E6F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Safety procedures</Template>
  <TotalTime>733</TotalTime>
  <Words>1389</Words>
  <Application>Microsoft Office PowerPoint</Application>
  <PresentationFormat>Widescreen</PresentationFormat>
  <Paragraphs>194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Aptos</vt:lpstr>
      <vt:lpstr>Arial</vt:lpstr>
      <vt:lpstr>Calibri</vt:lpstr>
      <vt:lpstr>Corbel</vt:lpstr>
      <vt:lpstr>Franklin Gothic Demi</vt:lpstr>
      <vt:lpstr>Franklin Gothic Medium</vt:lpstr>
      <vt:lpstr>Segoe UI</vt:lpstr>
      <vt:lpstr>Times New Roman</vt:lpstr>
      <vt:lpstr>Headlines</vt:lpstr>
      <vt:lpstr>Impact of Higher Education and Professional Certificates on Employment and Salary Outcomes</vt:lpstr>
      <vt:lpstr>Introduction</vt:lpstr>
      <vt:lpstr>Problem Statement and Motivation</vt:lpstr>
      <vt:lpstr>Data Sources</vt:lpstr>
      <vt:lpstr>Data Description from Kaggle Data Science Survey</vt:lpstr>
      <vt:lpstr>Data Description from Census Bureau </vt:lpstr>
      <vt:lpstr>Data Preparation</vt:lpstr>
      <vt:lpstr>Visualizations and EDA</vt:lpstr>
      <vt:lpstr>Visualizations and EDA</vt:lpstr>
      <vt:lpstr>Visualizations and EDA</vt:lpstr>
      <vt:lpstr>Visualizations and EDA</vt:lpstr>
      <vt:lpstr>Visualizations and EDA</vt:lpstr>
      <vt:lpstr>Visualizations and EDA</vt:lpstr>
      <vt:lpstr>Visualizations and EDA</vt:lpstr>
      <vt:lpstr>Visualizations and EDA</vt:lpstr>
      <vt:lpstr>Model Selection</vt:lpstr>
      <vt:lpstr>Model Description</vt:lpstr>
      <vt:lpstr>Model Description</vt:lpstr>
      <vt:lpstr>Model Description</vt:lpstr>
      <vt:lpstr>Model Description</vt:lpstr>
      <vt:lpstr>Recommendations and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 of Higher Education and Professional Certificates on Employment and Salary Outcomes</dc:title>
  <dc:creator>Pavel Makarov</dc:creator>
  <cp:lastModifiedBy>Pavel Makarov</cp:lastModifiedBy>
  <cp:revision>8</cp:revision>
  <dcterms:created xsi:type="dcterms:W3CDTF">2024-05-24T00:25:07Z</dcterms:created>
  <dcterms:modified xsi:type="dcterms:W3CDTF">2024-05-27T17:25:26Z</dcterms:modified>
</cp:coreProperties>
</file>